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26"/>
  </p:notesMasterIdLst>
  <p:handoutMasterIdLst>
    <p:handoutMasterId r:id="rId127"/>
  </p:handoutMasterIdLst>
  <p:sldIdLst>
    <p:sldId id="344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28" r:id="rId85"/>
    <p:sldId id="429" r:id="rId86"/>
    <p:sldId id="430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8" r:id="rId95"/>
    <p:sldId id="439" r:id="rId96"/>
    <p:sldId id="440" r:id="rId97"/>
    <p:sldId id="441" r:id="rId98"/>
    <p:sldId id="442" r:id="rId99"/>
    <p:sldId id="443" r:id="rId100"/>
    <p:sldId id="444" r:id="rId101"/>
    <p:sldId id="445" r:id="rId102"/>
    <p:sldId id="446" r:id="rId103"/>
    <p:sldId id="447" r:id="rId104"/>
    <p:sldId id="448" r:id="rId105"/>
    <p:sldId id="449" r:id="rId106"/>
    <p:sldId id="450" r:id="rId107"/>
    <p:sldId id="451" r:id="rId108"/>
    <p:sldId id="452" r:id="rId109"/>
    <p:sldId id="453" r:id="rId110"/>
    <p:sldId id="454" r:id="rId111"/>
    <p:sldId id="455" r:id="rId112"/>
    <p:sldId id="456" r:id="rId113"/>
    <p:sldId id="457" r:id="rId114"/>
    <p:sldId id="458" r:id="rId115"/>
    <p:sldId id="459" r:id="rId116"/>
    <p:sldId id="460" r:id="rId117"/>
    <p:sldId id="461" r:id="rId118"/>
    <p:sldId id="462" r:id="rId119"/>
    <p:sldId id="463" r:id="rId120"/>
    <p:sldId id="464" r:id="rId121"/>
    <p:sldId id="465" r:id="rId122"/>
    <p:sldId id="466" r:id="rId123"/>
    <p:sldId id="467" r:id="rId124"/>
    <p:sldId id="468" r:id="rId125"/>
  </p:sldIdLst>
  <p:sldSz cx="9144000" cy="5143500" type="screen16x9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05F50"/>
    <a:srgbClr val="333333"/>
    <a:srgbClr val="33CCFF"/>
    <a:srgbClr val="FF6600"/>
    <a:srgbClr val="5F5F5F"/>
    <a:srgbClr val="111111"/>
    <a:srgbClr val="0085B4"/>
    <a:srgbClr val="015985"/>
    <a:srgbClr val="FF00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658" autoAdjust="0"/>
    <p:restoredTop sz="94813" autoAdjust="0"/>
  </p:normalViewPr>
  <p:slideViewPr>
    <p:cSldViewPr showGuides="1">
      <p:cViewPr varScale="1">
        <p:scale>
          <a:sx n="85" d="100"/>
          <a:sy n="85" d="100"/>
        </p:scale>
        <p:origin x="-84" y="-174"/>
      </p:cViewPr>
      <p:guideLst>
        <p:guide orient="horz" pos="1257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088"/>
    </p:cViewPr>
  </p:sorterViewPr>
  <p:notesViewPr>
    <p:cSldViewPr showGuides="1">
      <p:cViewPr varScale="1">
        <p:scale>
          <a:sx n="84" d="100"/>
          <a:sy n="84" d="100"/>
        </p:scale>
        <p:origin x="-3168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76C1D1-7905-42D1-8C31-971F1E8E4509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C3C1904C-B216-405D-A2E1-C9454F89E653}">
      <dgm:prSet phldrT="[文字]" custT="1"/>
      <dgm:spPr/>
      <dgm:t>
        <a:bodyPr/>
        <a:lstStyle/>
        <a:p>
          <a:r>
            <a:rPr lang="zh-TW" altLang="en-US" sz="2400" dirty="0"/>
            <a:t>資料搜集</a:t>
          </a:r>
        </a:p>
      </dgm:t>
    </dgm:pt>
    <dgm:pt modelId="{F77212C2-FA14-4931-A989-789F5750E570}" type="par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34E8A474-17C9-4459-8750-819E6EA03F88}" type="sib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5C755628-F125-48A7-96C9-ECF25965F974}">
      <dgm:prSet phldrT="[文字]" custT="1"/>
      <dgm:spPr/>
      <dgm:t>
        <a:bodyPr/>
        <a:lstStyle/>
        <a:p>
          <a:r>
            <a:rPr lang="zh-TW" altLang="en-US" sz="2400" dirty="0"/>
            <a:t>資料清理</a:t>
          </a:r>
        </a:p>
      </dgm:t>
    </dgm:pt>
    <dgm:pt modelId="{5CFECB84-4C7D-4215-B300-42AB41C5D34A}" type="par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3349F5D5-9363-4E10-9424-8879328A694B}" type="sib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F41EB124-5F66-4A14-AFF9-2AEBCFF75075}">
      <dgm:prSet phldrT="[文字]" custT="1"/>
      <dgm:spPr/>
      <dgm:t>
        <a:bodyPr/>
        <a:lstStyle/>
        <a:p>
          <a:r>
            <a:rPr lang="zh-TW" altLang="en-US" sz="2400" dirty="0"/>
            <a:t>資料分析</a:t>
          </a:r>
        </a:p>
      </dgm:t>
    </dgm:pt>
    <dgm:pt modelId="{CFA1BC1D-194B-4A48-9B1C-1A315B34126B}" type="par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E67A5423-C5D2-4511-8F4B-B2960E7A2023}" type="sib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C89281E5-0D4F-4353-A7CB-591145B9C2F2}">
      <dgm:prSet phldrT="[文字]" custT="1"/>
      <dgm:spPr/>
      <dgm:t>
        <a:bodyPr/>
        <a:lstStyle/>
        <a:p>
          <a:r>
            <a:rPr lang="zh-TW" altLang="en-US" sz="2400" dirty="0"/>
            <a:t>數據視覺化</a:t>
          </a:r>
        </a:p>
      </dgm:t>
    </dgm:pt>
    <dgm:pt modelId="{13C2D219-57E1-4BD2-B7FB-3ABC04B270A0}" type="par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2E52C4CD-8CB1-4DE4-A02D-E8288B24DB4B}" type="sib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3A7FB6BB-7936-48AE-9411-70D682C74773}">
      <dgm:prSet phldrT="[文字]" custT="1"/>
      <dgm:spPr/>
      <dgm:t>
        <a:bodyPr/>
        <a:lstStyle/>
        <a:p>
          <a:r>
            <a:rPr lang="zh-TW" altLang="en-US" sz="2400" dirty="0"/>
            <a:t>資料儲存</a:t>
          </a:r>
        </a:p>
      </dgm:t>
    </dgm:pt>
    <dgm:pt modelId="{99F094B7-9121-4F1A-A6A3-C7410FA543C0}" type="par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CAF870CF-4E0D-468D-8496-10CF9CEC35AB}" type="sib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E4823815-D462-44D8-B2A8-3066C45C0E8D}" type="pres">
      <dgm:prSet presAssocID="{9876C1D1-7905-42D1-8C31-971F1E8E4509}" presName="arrowDiagram" presStyleCnt="0">
        <dgm:presLayoutVars>
          <dgm:chMax val="5"/>
          <dgm:dir/>
          <dgm:resizeHandles val="exact"/>
        </dgm:presLayoutVars>
      </dgm:prSet>
      <dgm:spPr/>
    </dgm:pt>
    <dgm:pt modelId="{ADF084FA-8957-4352-8DD3-3B8C0F673383}" type="pres">
      <dgm:prSet presAssocID="{9876C1D1-7905-42D1-8C31-971F1E8E4509}" presName="arrow" presStyleLbl="bgShp" presStyleIdx="0" presStyleCnt="1"/>
      <dgm:spPr/>
    </dgm:pt>
    <dgm:pt modelId="{32170CFB-8BA1-49B1-8194-956F806AA20B}" type="pres">
      <dgm:prSet presAssocID="{9876C1D1-7905-42D1-8C31-971F1E8E4509}" presName="arrowDiagram5" presStyleCnt="0"/>
      <dgm:spPr/>
    </dgm:pt>
    <dgm:pt modelId="{7A56D174-8065-44B4-8062-DD9C3EDC011E}" type="pres">
      <dgm:prSet presAssocID="{C3C1904C-B216-405D-A2E1-C9454F89E653}" presName="bullet5a" presStyleLbl="node1" presStyleIdx="0" presStyleCnt="5"/>
      <dgm:spPr/>
    </dgm:pt>
    <dgm:pt modelId="{6A70B479-226F-4BB9-ADE1-F6A7CFD2103D}" type="pres">
      <dgm:prSet presAssocID="{C3C1904C-B216-405D-A2E1-C9454F89E653}" presName="textBox5a" presStyleLbl="revTx" presStyleIdx="0" presStyleCnt="5" custScaleX="238695" custLinFactNeighborX="88150" custLinFactNeighborY="39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3893A4-8C8F-48C5-A898-7920542257FC}" type="pres">
      <dgm:prSet presAssocID="{5C755628-F125-48A7-96C9-ECF25965F974}" presName="bullet5b" presStyleLbl="node1" presStyleIdx="1" presStyleCnt="5"/>
      <dgm:spPr/>
    </dgm:pt>
    <dgm:pt modelId="{5A121B35-A2FA-48F9-91CD-682A146279B0}" type="pres">
      <dgm:prSet presAssocID="{5C755628-F125-48A7-96C9-ECF25965F974}" presName="textBox5b" presStyleLbl="revTx" presStyleIdx="1" presStyleCnt="5" custScaleX="119658" custLinFactNeighborX="15575" custLinFactNeighborY="7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FC55D-6B6C-4F33-97E7-CE3E2AFBDECA}" type="pres">
      <dgm:prSet presAssocID="{3A7FB6BB-7936-48AE-9411-70D682C74773}" presName="bullet5c" presStyleLbl="node1" presStyleIdx="2" presStyleCnt="5"/>
      <dgm:spPr/>
    </dgm:pt>
    <dgm:pt modelId="{A01C92D6-81BB-4FE4-B258-F78FDACB758A}" type="pres">
      <dgm:prSet presAssocID="{3A7FB6BB-7936-48AE-9411-70D682C74773}" presName="textBox5c" presStyleLbl="revTx" presStyleIdx="2" presStyleCnt="5" custScaleX="138080" custLinFactNeighborX="25548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C972B0-8F84-4A80-A6D5-40746EE6F6CF}" type="pres">
      <dgm:prSet presAssocID="{F41EB124-5F66-4A14-AFF9-2AEBCFF75075}" presName="bullet5d" presStyleLbl="node1" presStyleIdx="3" presStyleCnt="5"/>
      <dgm:spPr/>
    </dgm:pt>
    <dgm:pt modelId="{06E19B4B-80F1-43CC-932F-5620471945EB}" type="pres">
      <dgm:prSet presAssocID="{F41EB124-5F66-4A14-AFF9-2AEBCFF75075}" presName="textBox5d" presStyleLbl="revTx" presStyleIdx="3" presStyleCnt="5" custScaleX="125229" custLinFactNeighborX="13432" custLinFactNeighborY="168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8C0FEF-8498-44AB-90FB-0733177C2CC7}" type="pres">
      <dgm:prSet presAssocID="{C89281E5-0D4F-4353-A7CB-591145B9C2F2}" presName="bullet5e" presStyleLbl="node1" presStyleIdx="4" presStyleCnt="5"/>
      <dgm:spPr/>
    </dgm:pt>
    <dgm:pt modelId="{E8FFCB0B-C66C-4B5B-BCC3-F6B51E506E67}" type="pres">
      <dgm:prSet presAssocID="{C89281E5-0D4F-4353-A7CB-591145B9C2F2}" presName="textBox5e" presStyleLbl="revTx" presStyleIdx="4" presStyleCnt="5" custScaleX="129573" custLinFactNeighborX="27449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80DA00-7B09-461F-A692-099DB9114014}" type="presOf" srcId="{9876C1D1-7905-42D1-8C31-971F1E8E4509}" destId="{E4823815-D462-44D8-B2A8-3066C45C0E8D}" srcOrd="0" destOrd="0" presId="urn:microsoft.com/office/officeart/2005/8/layout/arrow2"/>
    <dgm:cxn modelId="{D278BFDE-EAA7-4238-BCD4-1AF75ACD6EEB}" type="presOf" srcId="{5C755628-F125-48A7-96C9-ECF25965F974}" destId="{5A121B35-A2FA-48F9-91CD-682A146279B0}" srcOrd="0" destOrd="0" presId="urn:microsoft.com/office/officeart/2005/8/layout/arrow2"/>
    <dgm:cxn modelId="{02E2DB41-682D-494E-9CC7-AE8AFB58E2D7}" srcId="{9876C1D1-7905-42D1-8C31-971F1E8E4509}" destId="{C89281E5-0D4F-4353-A7CB-591145B9C2F2}" srcOrd="4" destOrd="0" parTransId="{13C2D219-57E1-4BD2-B7FB-3ABC04B270A0}" sibTransId="{2E52C4CD-8CB1-4DE4-A02D-E8288B24DB4B}"/>
    <dgm:cxn modelId="{A3CA3BD2-65D1-4F37-B122-CA046F450205}" srcId="{9876C1D1-7905-42D1-8C31-971F1E8E4509}" destId="{F41EB124-5F66-4A14-AFF9-2AEBCFF75075}" srcOrd="3" destOrd="0" parTransId="{CFA1BC1D-194B-4A48-9B1C-1A315B34126B}" sibTransId="{E67A5423-C5D2-4511-8F4B-B2960E7A2023}"/>
    <dgm:cxn modelId="{3744F0B4-092D-4746-9E47-BEC427671D2B}" srcId="{9876C1D1-7905-42D1-8C31-971F1E8E4509}" destId="{C3C1904C-B216-405D-A2E1-C9454F89E653}" srcOrd="0" destOrd="0" parTransId="{F77212C2-FA14-4931-A989-789F5750E570}" sibTransId="{34E8A474-17C9-4459-8750-819E6EA03F88}"/>
    <dgm:cxn modelId="{3167FC3F-B037-4488-B58D-FB423AB24320}" srcId="{9876C1D1-7905-42D1-8C31-971F1E8E4509}" destId="{3A7FB6BB-7936-48AE-9411-70D682C74773}" srcOrd="2" destOrd="0" parTransId="{99F094B7-9121-4F1A-A6A3-C7410FA543C0}" sibTransId="{CAF870CF-4E0D-468D-8496-10CF9CEC35AB}"/>
    <dgm:cxn modelId="{E62A4688-856D-4BB5-9DAA-D7AB8103D274}" type="presOf" srcId="{C89281E5-0D4F-4353-A7CB-591145B9C2F2}" destId="{E8FFCB0B-C66C-4B5B-BCC3-F6B51E506E67}" srcOrd="0" destOrd="0" presId="urn:microsoft.com/office/officeart/2005/8/layout/arrow2"/>
    <dgm:cxn modelId="{45380363-9CDB-473F-8752-F907D76DE03C}" type="presOf" srcId="{C3C1904C-B216-405D-A2E1-C9454F89E653}" destId="{6A70B479-226F-4BB9-ADE1-F6A7CFD2103D}" srcOrd="0" destOrd="0" presId="urn:microsoft.com/office/officeart/2005/8/layout/arrow2"/>
    <dgm:cxn modelId="{01A34938-B06D-4A95-8F04-03E9B3389EB6}" srcId="{9876C1D1-7905-42D1-8C31-971F1E8E4509}" destId="{5C755628-F125-48A7-96C9-ECF25965F974}" srcOrd="1" destOrd="0" parTransId="{5CFECB84-4C7D-4215-B300-42AB41C5D34A}" sibTransId="{3349F5D5-9363-4E10-9424-8879328A694B}"/>
    <dgm:cxn modelId="{730AD16D-3E6E-4849-BCB1-04583220C0A1}" type="presOf" srcId="{3A7FB6BB-7936-48AE-9411-70D682C74773}" destId="{A01C92D6-81BB-4FE4-B258-F78FDACB758A}" srcOrd="0" destOrd="0" presId="urn:microsoft.com/office/officeart/2005/8/layout/arrow2"/>
    <dgm:cxn modelId="{DFB5F520-A5E3-414B-8471-6DA986924C3F}" type="presOf" srcId="{F41EB124-5F66-4A14-AFF9-2AEBCFF75075}" destId="{06E19B4B-80F1-43CC-932F-5620471945EB}" srcOrd="0" destOrd="0" presId="urn:microsoft.com/office/officeart/2005/8/layout/arrow2"/>
    <dgm:cxn modelId="{DAE43A03-10B3-48E3-B86E-E94EC5C09C4C}" type="presParOf" srcId="{E4823815-D462-44D8-B2A8-3066C45C0E8D}" destId="{ADF084FA-8957-4352-8DD3-3B8C0F673383}" srcOrd="0" destOrd="0" presId="urn:microsoft.com/office/officeart/2005/8/layout/arrow2"/>
    <dgm:cxn modelId="{5CF4AC78-12C4-4F9E-AA12-0C12F61DF379}" type="presParOf" srcId="{E4823815-D462-44D8-B2A8-3066C45C0E8D}" destId="{32170CFB-8BA1-49B1-8194-956F806AA20B}" srcOrd="1" destOrd="0" presId="urn:microsoft.com/office/officeart/2005/8/layout/arrow2"/>
    <dgm:cxn modelId="{481BD89B-CED5-4D30-8E82-44123AB93B4E}" type="presParOf" srcId="{32170CFB-8BA1-49B1-8194-956F806AA20B}" destId="{7A56D174-8065-44B4-8062-DD9C3EDC011E}" srcOrd="0" destOrd="0" presId="urn:microsoft.com/office/officeart/2005/8/layout/arrow2"/>
    <dgm:cxn modelId="{428E94C0-A01F-42FB-B913-13BD4ABD4FF0}" type="presParOf" srcId="{32170CFB-8BA1-49B1-8194-956F806AA20B}" destId="{6A70B479-226F-4BB9-ADE1-F6A7CFD2103D}" srcOrd="1" destOrd="0" presId="urn:microsoft.com/office/officeart/2005/8/layout/arrow2"/>
    <dgm:cxn modelId="{8486BEFB-74B7-4F95-A281-8318689024D5}" type="presParOf" srcId="{32170CFB-8BA1-49B1-8194-956F806AA20B}" destId="{853893A4-8C8F-48C5-A898-7920542257FC}" srcOrd="2" destOrd="0" presId="urn:microsoft.com/office/officeart/2005/8/layout/arrow2"/>
    <dgm:cxn modelId="{4FA3A8C4-F604-47CE-B1B6-84FDC38A536A}" type="presParOf" srcId="{32170CFB-8BA1-49B1-8194-956F806AA20B}" destId="{5A121B35-A2FA-48F9-91CD-682A146279B0}" srcOrd="3" destOrd="0" presId="urn:microsoft.com/office/officeart/2005/8/layout/arrow2"/>
    <dgm:cxn modelId="{9A3AAF75-43C0-4A49-9155-8FE5F367724B}" type="presParOf" srcId="{32170CFB-8BA1-49B1-8194-956F806AA20B}" destId="{CE8FC55D-6B6C-4F33-97E7-CE3E2AFBDECA}" srcOrd="4" destOrd="0" presId="urn:microsoft.com/office/officeart/2005/8/layout/arrow2"/>
    <dgm:cxn modelId="{9CE91806-3A87-4909-9147-AFEE30CD1E96}" type="presParOf" srcId="{32170CFB-8BA1-49B1-8194-956F806AA20B}" destId="{A01C92D6-81BB-4FE4-B258-F78FDACB758A}" srcOrd="5" destOrd="0" presId="urn:microsoft.com/office/officeart/2005/8/layout/arrow2"/>
    <dgm:cxn modelId="{AB84FD9E-2DCD-4888-B9CB-AE30AC58D516}" type="presParOf" srcId="{32170CFB-8BA1-49B1-8194-956F806AA20B}" destId="{20C972B0-8F84-4A80-A6D5-40746EE6F6CF}" srcOrd="6" destOrd="0" presId="urn:microsoft.com/office/officeart/2005/8/layout/arrow2"/>
    <dgm:cxn modelId="{4C911553-B03E-430E-B077-D5F3948DEB8B}" type="presParOf" srcId="{32170CFB-8BA1-49B1-8194-956F806AA20B}" destId="{06E19B4B-80F1-43CC-932F-5620471945EB}" srcOrd="7" destOrd="0" presId="urn:microsoft.com/office/officeart/2005/8/layout/arrow2"/>
    <dgm:cxn modelId="{D871B2A3-4783-4B5F-BA09-71C424B94099}" type="presParOf" srcId="{32170CFB-8BA1-49B1-8194-956F806AA20B}" destId="{6C8C0FEF-8498-44AB-90FB-0733177C2CC7}" srcOrd="8" destOrd="0" presId="urn:microsoft.com/office/officeart/2005/8/layout/arrow2"/>
    <dgm:cxn modelId="{9C0DB583-F20E-4145-99CF-23271A397182}" type="presParOf" srcId="{32170CFB-8BA1-49B1-8194-956F806AA20B}" destId="{E8FFCB0B-C66C-4B5B-BCC3-F6B51E506E6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6C1D1-7905-42D1-8C31-971F1E8E4509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C3C1904C-B216-405D-A2E1-C9454F89E653}">
      <dgm:prSet phldrT="[文字]" custT="1"/>
      <dgm:spPr/>
      <dgm:t>
        <a:bodyPr/>
        <a:lstStyle/>
        <a:p>
          <a:r>
            <a:rPr lang="zh-TW" altLang="en-US" sz="2400" dirty="0"/>
            <a:t>資料搜集</a:t>
          </a:r>
        </a:p>
      </dgm:t>
    </dgm:pt>
    <dgm:pt modelId="{F77212C2-FA14-4931-A989-789F5750E570}" type="par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34E8A474-17C9-4459-8750-819E6EA03F88}" type="sib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5C755628-F125-48A7-96C9-ECF25965F974}">
      <dgm:prSet phldrT="[文字]" custT="1"/>
      <dgm:spPr/>
      <dgm:t>
        <a:bodyPr/>
        <a:lstStyle/>
        <a:p>
          <a:r>
            <a:rPr lang="zh-TW" altLang="en-US" sz="2400" dirty="0"/>
            <a:t>資料清理</a:t>
          </a:r>
        </a:p>
      </dgm:t>
    </dgm:pt>
    <dgm:pt modelId="{5CFECB84-4C7D-4215-B300-42AB41C5D34A}" type="par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3349F5D5-9363-4E10-9424-8879328A694B}" type="sib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F41EB124-5F66-4A14-AFF9-2AEBCFF75075}">
      <dgm:prSet phldrT="[文字]" custT="1"/>
      <dgm:spPr/>
      <dgm:t>
        <a:bodyPr/>
        <a:lstStyle/>
        <a:p>
          <a:r>
            <a:rPr lang="zh-TW" altLang="en-US" sz="2400" dirty="0"/>
            <a:t>資料分析</a:t>
          </a:r>
        </a:p>
      </dgm:t>
    </dgm:pt>
    <dgm:pt modelId="{CFA1BC1D-194B-4A48-9B1C-1A315B34126B}" type="par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E67A5423-C5D2-4511-8F4B-B2960E7A2023}" type="sib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C89281E5-0D4F-4353-A7CB-591145B9C2F2}">
      <dgm:prSet phldrT="[文字]" custT="1"/>
      <dgm:spPr/>
      <dgm:t>
        <a:bodyPr/>
        <a:lstStyle/>
        <a:p>
          <a:r>
            <a:rPr lang="zh-TW" altLang="en-US" sz="2400" dirty="0"/>
            <a:t>數據視覺化</a:t>
          </a:r>
        </a:p>
      </dgm:t>
    </dgm:pt>
    <dgm:pt modelId="{13C2D219-57E1-4BD2-B7FB-3ABC04B270A0}" type="par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2E52C4CD-8CB1-4DE4-A02D-E8288B24DB4B}" type="sib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3A7FB6BB-7936-48AE-9411-70D682C74773}">
      <dgm:prSet phldrT="[文字]" custT="1"/>
      <dgm:spPr/>
      <dgm:t>
        <a:bodyPr/>
        <a:lstStyle/>
        <a:p>
          <a:r>
            <a:rPr lang="zh-TW" altLang="en-US" sz="2400" dirty="0"/>
            <a:t>資料儲存</a:t>
          </a:r>
        </a:p>
      </dgm:t>
    </dgm:pt>
    <dgm:pt modelId="{99F094B7-9121-4F1A-A6A3-C7410FA543C0}" type="par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CAF870CF-4E0D-468D-8496-10CF9CEC35AB}" type="sib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E4823815-D462-44D8-B2A8-3066C45C0E8D}" type="pres">
      <dgm:prSet presAssocID="{9876C1D1-7905-42D1-8C31-971F1E8E4509}" presName="arrowDiagram" presStyleCnt="0">
        <dgm:presLayoutVars>
          <dgm:chMax val="5"/>
          <dgm:dir/>
          <dgm:resizeHandles val="exact"/>
        </dgm:presLayoutVars>
      </dgm:prSet>
      <dgm:spPr/>
    </dgm:pt>
    <dgm:pt modelId="{ADF084FA-8957-4352-8DD3-3B8C0F673383}" type="pres">
      <dgm:prSet presAssocID="{9876C1D1-7905-42D1-8C31-971F1E8E4509}" presName="arrow" presStyleLbl="bgShp" presStyleIdx="0" presStyleCnt="1"/>
      <dgm:spPr/>
    </dgm:pt>
    <dgm:pt modelId="{32170CFB-8BA1-49B1-8194-956F806AA20B}" type="pres">
      <dgm:prSet presAssocID="{9876C1D1-7905-42D1-8C31-971F1E8E4509}" presName="arrowDiagram5" presStyleCnt="0"/>
      <dgm:spPr/>
    </dgm:pt>
    <dgm:pt modelId="{7A56D174-8065-44B4-8062-DD9C3EDC011E}" type="pres">
      <dgm:prSet presAssocID="{C3C1904C-B216-405D-A2E1-C9454F89E653}" presName="bullet5a" presStyleLbl="node1" presStyleIdx="0" presStyleCnt="5"/>
      <dgm:spPr/>
    </dgm:pt>
    <dgm:pt modelId="{6A70B479-226F-4BB9-ADE1-F6A7CFD2103D}" type="pres">
      <dgm:prSet presAssocID="{C3C1904C-B216-405D-A2E1-C9454F89E653}" presName="textBox5a" presStyleLbl="revTx" presStyleIdx="0" presStyleCnt="5" custScaleX="238695" custLinFactNeighborX="88150" custLinFactNeighborY="39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3893A4-8C8F-48C5-A898-7920542257FC}" type="pres">
      <dgm:prSet presAssocID="{5C755628-F125-48A7-96C9-ECF25965F974}" presName="bullet5b" presStyleLbl="node1" presStyleIdx="1" presStyleCnt="5"/>
      <dgm:spPr/>
    </dgm:pt>
    <dgm:pt modelId="{5A121B35-A2FA-48F9-91CD-682A146279B0}" type="pres">
      <dgm:prSet presAssocID="{5C755628-F125-48A7-96C9-ECF25965F974}" presName="textBox5b" presStyleLbl="revTx" presStyleIdx="1" presStyleCnt="5" custScaleX="119658" custLinFactNeighborX="15575" custLinFactNeighborY="7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FC55D-6B6C-4F33-97E7-CE3E2AFBDECA}" type="pres">
      <dgm:prSet presAssocID="{3A7FB6BB-7936-48AE-9411-70D682C74773}" presName="bullet5c" presStyleLbl="node1" presStyleIdx="2" presStyleCnt="5"/>
      <dgm:spPr/>
    </dgm:pt>
    <dgm:pt modelId="{A01C92D6-81BB-4FE4-B258-F78FDACB758A}" type="pres">
      <dgm:prSet presAssocID="{3A7FB6BB-7936-48AE-9411-70D682C74773}" presName="textBox5c" presStyleLbl="revTx" presStyleIdx="2" presStyleCnt="5" custScaleX="138080" custLinFactNeighborX="25548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C972B0-8F84-4A80-A6D5-40746EE6F6CF}" type="pres">
      <dgm:prSet presAssocID="{F41EB124-5F66-4A14-AFF9-2AEBCFF75075}" presName="bullet5d" presStyleLbl="node1" presStyleIdx="3" presStyleCnt="5"/>
      <dgm:spPr/>
    </dgm:pt>
    <dgm:pt modelId="{06E19B4B-80F1-43CC-932F-5620471945EB}" type="pres">
      <dgm:prSet presAssocID="{F41EB124-5F66-4A14-AFF9-2AEBCFF75075}" presName="textBox5d" presStyleLbl="revTx" presStyleIdx="3" presStyleCnt="5" custScaleX="125229" custLinFactNeighborX="13432" custLinFactNeighborY="168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8C0FEF-8498-44AB-90FB-0733177C2CC7}" type="pres">
      <dgm:prSet presAssocID="{C89281E5-0D4F-4353-A7CB-591145B9C2F2}" presName="bullet5e" presStyleLbl="node1" presStyleIdx="4" presStyleCnt="5"/>
      <dgm:spPr/>
    </dgm:pt>
    <dgm:pt modelId="{E8FFCB0B-C66C-4B5B-BCC3-F6B51E506E67}" type="pres">
      <dgm:prSet presAssocID="{C89281E5-0D4F-4353-A7CB-591145B9C2F2}" presName="textBox5e" presStyleLbl="revTx" presStyleIdx="4" presStyleCnt="5" custScaleX="129573" custLinFactNeighborX="27449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2E2DB41-682D-494E-9CC7-AE8AFB58E2D7}" srcId="{9876C1D1-7905-42D1-8C31-971F1E8E4509}" destId="{C89281E5-0D4F-4353-A7CB-591145B9C2F2}" srcOrd="4" destOrd="0" parTransId="{13C2D219-57E1-4BD2-B7FB-3ABC04B270A0}" sibTransId="{2E52C4CD-8CB1-4DE4-A02D-E8288B24DB4B}"/>
    <dgm:cxn modelId="{96B4D6D9-A280-4854-A308-D4FC7479C50C}" type="presOf" srcId="{3A7FB6BB-7936-48AE-9411-70D682C74773}" destId="{A01C92D6-81BB-4FE4-B258-F78FDACB758A}" srcOrd="0" destOrd="0" presId="urn:microsoft.com/office/officeart/2005/8/layout/arrow2"/>
    <dgm:cxn modelId="{01A34938-B06D-4A95-8F04-03E9B3389EB6}" srcId="{9876C1D1-7905-42D1-8C31-971F1E8E4509}" destId="{5C755628-F125-48A7-96C9-ECF25965F974}" srcOrd="1" destOrd="0" parTransId="{5CFECB84-4C7D-4215-B300-42AB41C5D34A}" sibTransId="{3349F5D5-9363-4E10-9424-8879328A694B}"/>
    <dgm:cxn modelId="{077757A4-D0C1-4743-BC19-9E516D166E1A}" type="presOf" srcId="{9876C1D1-7905-42D1-8C31-971F1E8E4509}" destId="{E4823815-D462-44D8-B2A8-3066C45C0E8D}" srcOrd="0" destOrd="0" presId="urn:microsoft.com/office/officeart/2005/8/layout/arrow2"/>
    <dgm:cxn modelId="{3744F0B4-092D-4746-9E47-BEC427671D2B}" srcId="{9876C1D1-7905-42D1-8C31-971F1E8E4509}" destId="{C3C1904C-B216-405D-A2E1-C9454F89E653}" srcOrd="0" destOrd="0" parTransId="{F77212C2-FA14-4931-A989-789F5750E570}" sibTransId="{34E8A474-17C9-4459-8750-819E6EA03F88}"/>
    <dgm:cxn modelId="{A6B975C5-7178-4E8D-B9D0-880A3313C804}" type="presOf" srcId="{C89281E5-0D4F-4353-A7CB-591145B9C2F2}" destId="{E8FFCB0B-C66C-4B5B-BCC3-F6B51E506E67}" srcOrd="0" destOrd="0" presId="urn:microsoft.com/office/officeart/2005/8/layout/arrow2"/>
    <dgm:cxn modelId="{3167FC3F-B037-4488-B58D-FB423AB24320}" srcId="{9876C1D1-7905-42D1-8C31-971F1E8E4509}" destId="{3A7FB6BB-7936-48AE-9411-70D682C74773}" srcOrd="2" destOrd="0" parTransId="{99F094B7-9121-4F1A-A6A3-C7410FA543C0}" sibTransId="{CAF870CF-4E0D-468D-8496-10CF9CEC35AB}"/>
    <dgm:cxn modelId="{95CC3598-8F1C-45C3-8577-AD69BBC1D809}" type="presOf" srcId="{C3C1904C-B216-405D-A2E1-C9454F89E653}" destId="{6A70B479-226F-4BB9-ADE1-F6A7CFD2103D}" srcOrd="0" destOrd="0" presId="urn:microsoft.com/office/officeart/2005/8/layout/arrow2"/>
    <dgm:cxn modelId="{CC18F663-52E7-4A89-B464-C8D59EADD442}" type="presOf" srcId="{5C755628-F125-48A7-96C9-ECF25965F974}" destId="{5A121B35-A2FA-48F9-91CD-682A146279B0}" srcOrd="0" destOrd="0" presId="urn:microsoft.com/office/officeart/2005/8/layout/arrow2"/>
    <dgm:cxn modelId="{A3CA3BD2-65D1-4F37-B122-CA046F450205}" srcId="{9876C1D1-7905-42D1-8C31-971F1E8E4509}" destId="{F41EB124-5F66-4A14-AFF9-2AEBCFF75075}" srcOrd="3" destOrd="0" parTransId="{CFA1BC1D-194B-4A48-9B1C-1A315B34126B}" sibTransId="{E67A5423-C5D2-4511-8F4B-B2960E7A2023}"/>
    <dgm:cxn modelId="{41ABDAAE-A992-4C0C-BE85-F65EA700A723}" type="presOf" srcId="{F41EB124-5F66-4A14-AFF9-2AEBCFF75075}" destId="{06E19B4B-80F1-43CC-932F-5620471945EB}" srcOrd="0" destOrd="0" presId="urn:microsoft.com/office/officeart/2005/8/layout/arrow2"/>
    <dgm:cxn modelId="{A088591C-331E-418C-9F94-7113F7C56521}" type="presParOf" srcId="{E4823815-D462-44D8-B2A8-3066C45C0E8D}" destId="{ADF084FA-8957-4352-8DD3-3B8C0F673383}" srcOrd="0" destOrd="0" presId="urn:microsoft.com/office/officeart/2005/8/layout/arrow2"/>
    <dgm:cxn modelId="{89CC81EA-1C75-412F-8523-E4FF01CABA85}" type="presParOf" srcId="{E4823815-D462-44D8-B2A8-3066C45C0E8D}" destId="{32170CFB-8BA1-49B1-8194-956F806AA20B}" srcOrd="1" destOrd="0" presId="urn:microsoft.com/office/officeart/2005/8/layout/arrow2"/>
    <dgm:cxn modelId="{746EE429-38E0-4028-B7C4-A5092C2157E3}" type="presParOf" srcId="{32170CFB-8BA1-49B1-8194-956F806AA20B}" destId="{7A56D174-8065-44B4-8062-DD9C3EDC011E}" srcOrd="0" destOrd="0" presId="urn:microsoft.com/office/officeart/2005/8/layout/arrow2"/>
    <dgm:cxn modelId="{014F9037-0675-4917-96B6-7668F5E74E3A}" type="presParOf" srcId="{32170CFB-8BA1-49B1-8194-956F806AA20B}" destId="{6A70B479-226F-4BB9-ADE1-F6A7CFD2103D}" srcOrd="1" destOrd="0" presId="urn:microsoft.com/office/officeart/2005/8/layout/arrow2"/>
    <dgm:cxn modelId="{BF248AB5-E456-4B22-8D63-667F3654D8AA}" type="presParOf" srcId="{32170CFB-8BA1-49B1-8194-956F806AA20B}" destId="{853893A4-8C8F-48C5-A898-7920542257FC}" srcOrd="2" destOrd="0" presId="urn:microsoft.com/office/officeart/2005/8/layout/arrow2"/>
    <dgm:cxn modelId="{47D9037B-8B17-4A79-9651-AC0208E2B094}" type="presParOf" srcId="{32170CFB-8BA1-49B1-8194-956F806AA20B}" destId="{5A121B35-A2FA-48F9-91CD-682A146279B0}" srcOrd="3" destOrd="0" presId="urn:microsoft.com/office/officeart/2005/8/layout/arrow2"/>
    <dgm:cxn modelId="{46DFF21C-A515-45AD-BC7F-F079BE2FC424}" type="presParOf" srcId="{32170CFB-8BA1-49B1-8194-956F806AA20B}" destId="{CE8FC55D-6B6C-4F33-97E7-CE3E2AFBDECA}" srcOrd="4" destOrd="0" presId="urn:microsoft.com/office/officeart/2005/8/layout/arrow2"/>
    <dgm:cxn modelId="{E8A170B3-6189-4C50-AA36-DCF5F23CE929}" type="presParOf" srcId="{32170CFB-8BA1-49B1-8194-956F806AA20B}" destId="{A01C92D6-81BB-4FE4-B258-F78FDACB758A}" srcOrd="5" destOrd="0" presId="urn:microsoft.com/office/officeart/2005/8/layout/arrow2"/>
    <dgm:cxn modelId="{80EEF9D9-91C6-4174-A8C2-B4955B6B590D}" type="presParOf" srcId="{32170CFB-8BA1-49B1-8194-956F806AA20B}" destId="{20C972B0-8F84-4A80-A6D5-40746EE6F6CF}" srcOrd="6" destOrd="0" presId="urn:microsoft.com/office/officeart/2005/8/layout/arrow2"/>
    <dgm:cxn modelId="{69AE1DDF-39A3-4AB6-A54A-485E0D3B2269}" type="presParOf" srcId="{32170CFB-8BA1-49B1-8194-956F806AA20B}" destId="{06E19B4B-80F1-43CC-932F-5620471945EB}" srcOrd="7" destOrd="0" presId="urn:microsoft.com/office/officeart/2005/8/layout/arrow2"/>
    <dgm:cxn modelId="{45C9FC3F-94C9-4F4E-B0D4-51973E9B9CF5}" type="presParOf" srcId="{32170CFB-8BA1-49B1-8194-956F806AA20B}" destId="{6C8C0FEF-8498-44AB-90FB-0733177C2CC7}" srcOrd="8" destOrd="0" presId="urn:microsoft.com/office/officeart/2005/8/layout/arrow2"/>
    <dgm:cxn modelId="{98907085-0EF9-429F-B800-0A828B1BA182}" type="presParOf" srcId="{32170CFB-8BA1-49B1-8194-956F806AA20B}" destId="{E8FFCB0B-C66C-4B5B-BCC3-F6B51E506E6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76C1D1-7905-42D1-8C31-971F1E8E4509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C3C1904C-B216-405D-A2E1-C9454F89E653}">
      <dgm:prSet phldrT="[文字]" custT="1"/>
      <dgm:spPr/>
      <dgm:t>
        <a:bodyPr/>
        <a:lstStyle/>
        <a:p>
          <a:r>
            <a:rPr lang="zh-TW" altLang="en-US" sz="2400" dirty="0"/>
            <a:t>資料搜集</a:t>
          </a:r>
        </a:p>
      </dgm:t>
    </dgm:pt>
    <dgm:pt modelId="{F77212C2-FA14-4931-A989-789F5750E570}" type="par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34E8A474-17C9-4459-8750-819E6EA03F88}" type="sib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5C755628-F125-48A7-96C9-ECF25965F974}">
      <dgm:prSet phldrT="[文字]" custT="1"/>
      <dgm:spPr/>
      <dgm:t>
        <a:bodyPr/>
        <a:lstStyle/>
        <a:p>
          <a:r>
            <a:rPr lang="zh-TW" altLang="en-US" sz="2400" dirty="0"/>
            <a:t>資料清理</a:t>
          </a:r>
        </a:p>
      </dgm:t>
    </dgm:pt>
    <dgm:pt modelId="{5CFECB84-4C7D-4215-B300-42AB41C5D34A}" type="par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3349F5D5-9363-4E10-9424-8879328A694B}" type="sib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F41EB124-5F66-4A14-AFF9-2AEBCFF75075}">
      <dgm:prSet phldrT="[文字]" custT="1"/>
      <dgm:spPr/>
      <dgm:t>
        <a:bodyPr/>
        <a:lstStyle/>
        <a:p>
          <a:r>
            <a:rPr lang="zh-TW" altLang="en-US" sz="2400" dirty="0"/>
            <a:t>資料分析</a:t>
          </a:r>
        </a:p>
      </dgm:t>
    </dgm:pt>
    <dgm:pt modelId="{CFA1BC1D-194B-4A48-9B1C-1A315B34126B}" type="par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E67A5423-C5D2-4511-8F4B-B2960E7A2023}" type="sib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C89281E5-0D4F-4353-A7CB-591145B9C2F2}">
      <dgm:prSet phldrT="[文字]" custT="1"/>
      <dgm:spPr/>
      <dgm:t>
        <a:bodyPr/>
        <a:lstStyle/>
        <a:p>
          <a:r>
            <a:rPr lang="zh-TW" altLang="en-US" sz="2400" dirty="0"/>
            <a:t>數據視覺化</a:t>
          </a:r>
        </a:p>
      </dgm:t>
    </dgm:pt>
    <dgm:pt modelId="{13C2D219-57E1-4BD2-B7FB-3ABC04B270A0}" type="par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2E52C4CD-8CB1-4DE4-A02D-E8288B24DB4B}" type="sib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3A7FB6BB-7936-48AE-9411-70D682C74773}">
      <dgm:prSet phldrT="[文字]" custT="1"/>
      <dgm:spPr/>
      <dgm:t>
        <a:bodyPr/>
        <a:lstStyle/>
        <a:p>
          <a:r>
            <a:rPr lang="zh-TW" altLang="en-US" sz="2400" dirty="0"/>
            <a:t>資料儲存</a:t>
          </a:r>
        </a:p>
      </dgm:t>
    </dgm:pt>
    <dgm:pt modelId="{99F094B7-9121-4F1A-A6A3-C7410FA543C0}" type="par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CAF870CF-4E0D-468D-8496-10CF9CEC35AB}" type="sib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E4823815-D462-44D8-B2A8-3066C45C0E8D}" type="pres">
      <dgm:prSet presAssocID="{9876C1D1-7905-42D1-8C31-971F1E8E4509}" presName="arrowDiagram" presStyleCnt="0">
        <dgm:presLayoutVars>
          <dgm:chMax val="5"/>
          <dgm:dir/>
          <dgm:resizeHandles val="exact"/>
        </dgm:presLayoutVars>
      </dgm:prSet>
      <dgm:spPr/>
    </dgm:pt>
    <dgm:pt modelId="{ADF084FA-8957-4352-8DD3-3B8C0F673383}" type="pres">
      <dgm:prSet presAssocID="{9876C1D1-7905-42D1-8C31-971F1E8E4509}" presName="arrow" presStyleLbl="bgShp" presStyleIdx="0" presStyleCnt="1"/>
      <dgm:spPr/>
    </dgm:pt>
    <dgm:pt modelId="{32170CFB-8BA1-49B1-8194-956F806AA20B}" type="pres">
      <dgm:prSet presAssocID="{9876C1D1-7905-42D1-8C31-971F1E8E4509}" presName="arrowDiagram5" presStyleCnt="0"/>
      <dgm:spPr/>
    </dgm:pt>
    <dgm:pt modelId="{7A56D174-8065-44B4-8062-DD9C3EDC011E}" type="pres">
      <dgm:prSet presAssocID="{C3C1904C-B216-405D-A2E1-C9454F89E653}" presName="bullet5a" presStyleLbl="node1" presStyleIdx="0" presStyleCnt="5"/>
      <dgm:spPr/>
    </dgm:pt>
    <dgm:pt modelId="{6A70B479-226F-4BB9-ADE1-F6A7CFD2103D}" type="pres">
      <dgm:prSet presAssocID="{C3C1904C-B216-405D-A2E1-C9454F89E653}" presName="textBox5a" presStyleLbl="revTx" presStyleIdx="0" presStyleCnt="5" custScaleX="238695" custLinFactNeighborX="88150" custLinFactNeighborY="39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3893A4-8C8F-48C5-A898-7920542257FC}" type="pres">
      <dgm:prSet presAssocID="{5C755628-F125-48A7-96C9-ECF25965F974}" presName="bullet5b" presStyleLbl="node1" presStyleIdx="1" presStyleCnt="5"/>
      <dgm:spPr/>
    </dgm:pt>
    <dgm:pt modelId="{5A121B35-A2FA-48F9-91CD-682A146279B0}" type="pres">
      <dgm:prSet presAssocID="{5C755628-F125-48A7-96C9-ECF25965F974}" presName="textBox5b" presStyleLbl="revTx" presStyleIdx="1" presStyleCnt="5" custScaleX="119658" custLinFactNeighborX="15575" custLinFactNeighborY="7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FC55D-6B6C-4F33-97E7-CE3E2AFBDECA}" type="pres">
      <dgm:prSet presAssocID="{3A7FB6BB-7936-48AE-9411-70D682C74773}" presName="bullet5c" presStyleLbl="node1" presStyleIdx="2" presStyleCnt="5"/>
      <dgm:spPr/>
    </dgm:pt>
    <dgm:pt modelId="{A01C92D6-81BB-4FE4-B258-F78FDACB758A}" type="pres">
      <dgm:prSet presAssocID="{3A7FB6BB-7936-48AE-9411-70D682C74773}" presName="textBox5c" presStyleLbl="revTx" presStyleIdx="2" presStyleCnt="5" custScaleX="138080" custLinFactNeighborX="25548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C972B0-8F84-4A80-A6D5-40746EE6F6CF}" type="pres">
      <dgm:prSet presAssocID="{F41EB124-5F66-4A14-AFF9-2AEBCFF75075}" presName="bullet5d" presStyleLbl="node1" presStyleIdx="3" presStyleCnt="5"/>
      <dgm:spPr/>
    </dgm:pt>
    <dgm:pt modelId="{06E19B4B-80F1-43CC-932F-5620471945EB}" type="pres">
      <dgm:prSet presAssocID="{F41EB124-5F66-4A14-AFF9-2AEBCFF75075}" presName="textBox5d" presStyleLbl="revTx" presStyleIdx="3" presStyleCnt="5" custScaleX="125229" custLinFactNeighborX="13432" custLinFactNeighborY="168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8C0FEF-8498-44AB-90FB-0733177C2CC7}" type="pres">
      <dgm:prSet presAssocID="{C89281E5-0D4F-4353-A7CB-591145B9C2F2}" presName="bullet5e" presStyleLbl="node1" presStyleIdx="4" presStyleCnt="5"/>
      <dgm:spPr/>
    </dgm:pt>
    <dgm:pt modelId="{E8FFCB0B-C66C-4B5B-BCC3-F6B51E506E67}" type="pres">
      <dgm:prSet presAssocID="{C89281E5-0D4F-4353-A7CB-591145B9C2F2}" presName="textBox5e" presStyleLbl="revTx" presStyleIdx="4" presStyleCnt="5" custScaleX="129573" custLinFactNeighborX="27449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5A0A5AA-7840-4A63-B0C4-0704C2204A27}" type="presOf" srcId="{C89281E5-0D4F-4353-A7CB-591145B9C2F2}" destId="{E8FFCB0B-C66C-4B5B-BCC3-F6B51E506E67}" srcOrd="0" destOrd="0" presId="urn:microsoft.com/office/officeart/2005/8/layout/arrow2"/>
    <dgm:cxn modelId="{DD792173-250D-4079-9BE0-35AEDD3249D1}" type="presOf" srcId="{C3C1904C-B216-405D-A2E1-C9454F89E653}" destId="{6A70B479-226F-4BB9-ADE1-F6A7CFD2103D}" srcOrd="0" destOrd="0" presId="urn:microsoft.com/office/officeart/2005/8/layout/arrow2"/>
    <dgm:cxn modelId="{02E2DB41-682D-494E-9CC7-AE8AFB58E2D7}" srcId="{9876C1D1-7905-42D1-8C31-971F1E8E4509}" destId="{C89281E5-0D4F-4353-A7CB-591145B9C2F2}" srcOrd="4" destOrd="0" parTransId="{13C2D219-57E1-4BD2-B7FB-3ABC04B270A0}" sibTransId="{2E52C4CD-8CB1-4DE4-A02D-E8288B24DB4B}"/>
    <dgm:cxn modelId="{CF4FF51E-B3AC-427C-B374-21892AC4AFB2}" type="presOf" srcId="{3A7FB6BB-7936-48AE-9411-70D682C74773}" destId="{A01C92D6-81BB-4FE4-B258-F78FDACB758A}" srcOrd="0" destOrd="0" presId="urn:microsoft.com/office/officeart/2005/8/layout/arrow2"/>
    <dgm:cxn modelId="{A3CA3BD2-65D1-4F37-B122-CA046F450205}" srcId="{9876C1D1-7905-42D1-8C31-971F1E8E4509}" destId="{F41EB124-5F66-4A14-AFF9-2AEBCFF75075}" srcOrd="3" destOrd="0" parTransId="{CFA1BC1D-194B-4A48-9B1C-1A315B34126B}" sibTransId="{E67A5423-C5D2-4511-8F4B-B2960E7A2023}"/>
    <dgm:cxn modelId="{3744F0B4-092D-4746-9E47-BEC427671D2B}" srcId="{9876C1D1-7905-42D1-8C31-971F1E8E4509}" destId="{C3C1904C-B216-405D-A2E1-C9454F89E653}" srcOrd="0" destOrd="0" parTransId="{F77212C2-FA14-4931-A989-789F5750E570}" sibTransId="{34E8A474-17C9-4459-8750-819E6EA03F88}"/>
    <dgm:cxn modelId="{197C7A80-75FC-4AF4-87F1-221F36CB6F27}" type="presOf" srcId="{9876C1D1-7905-42D1-8C31-971F1E8E4509}" destId="{E4823815-D462-44D8-B2A8-3066C45C0E8D}" srcOrd="0" destOrd="0" presId="urn:microsoft.com/office/officeart/2005/8/layout/arrow2"/>
    <dgm:cxn modelId="{3167FC3F-B037-4488-B58D-FB423AB24320}" srcId="{9876C1D1-7905-42D1-8C31-971F1E8E4509}" destId="{3A7FB6BB-7936-48AE-9411-70D682C74773}" srcOrd="2" destOrd="0" parTransId="{99F094B7-9121-4F1A-A6A3-C7410FA543C0}" sibTransId="{CAF870CF-4E0D-468D-8496-10CF9CEC35AB}"/>
    <dgm:cxn modelId="{C4725F39-2576-4BF7-9428-2126146A4559}" type="presOf" srcId="{5C755628-F125-48A7-96C9-ECF25965F974}" destId="{5A121B35-A2FA-48F9-91CD-682A146279B0}" srcOrd="0" destOrd="0" presId="urn:microsoft.com/office/officeart/2005/8/layout/arrow2"/>
    <dgm:cxn modelId="{4C651141-F089-480B-B8B7-E3DF0C1B0047}" type="presOf" srcId="{F41EB124-5F66-4A14-AFF9-2AEBCFF75075}" destId="{06E19B4B-80F1-43CC-932F-5620471945EB}" srcOrd="0" destOrd="0" presId="urn:microsoft.com/office/officeart/2005/8/layout/arrow2"/>
    <dgm:cxn modelId="{01A34938-B06D-4A95-8F04-03E9B3389EB6}" srcId="{9876C1D1-7905-42D1-8C31-971F1E8E4509}" destId="{5C755628-F125-48A7-96C9-ECF25965F974}" srcOrd="1" destOrd="0" parTransId="{5CFECB84-4C7D-4215-B300-42AB41C5D34A}" sibTransId="{3349F5D5-9363-4E10-9424-8879328A694B}"/>
    <dgm:cxn modelId="{B4A21A4C-7AE5-4E6C-836C-4CC3A3610536}" type="presParOf" srcId="{E4823815-D462-44D8-B2A8-3066C45C0E8D}" destId="{ADF084FA-8957-4352-8DD3-3B8C0F673383}" srcOrd="0" destOrd="0" presId="urn:microsoft.com/office/officeart/2005/8/layout/arrow2"/>
    <dgm:cxn modelId="{3BFF5150-A4B2-4F83-A89F-7041609368A8}" type="presParOf" srcId="{E4823815-D462-44D8-B2A8-3066C45C0E8D}" destId="{32170CFB-8BA1-49B1-8194-956F806AA20B}" srcOrd="1" destOrd="0" presId="urn:microsoft.com/office/officeart/2005/8/layout/arrow2"/>
    <dgm:cxn modelId="{E8B0A481-888A-4EA2-AF87-712526CC4643}" type="presParOf" srcId="{32170CFB-8BA1-49B1-8194-956F806AA20B}" destId="{7A56D174-8065-44B4-8062-DD9C3EDC011E}" srcOrd="0" destOrd="0" presId="urn:microsoft.com/office/officeart/2005/8/layout/arrow2"/>
    <dgm:cxn modelId="{6228EFC1-2761-4480-83CA-FF32AF73A31E}" type="presParOf" srcId="{32170CFB-8BA1-49B1-8194-956F806AA20B}" destId="{6A70B479-226F-4BB9-ADE1-F6A7CFD2103D}" srcOrd="1" destOrd="0" presId="urn:microsoft.com/office/officeart/2005/8/layout/arrow2"/>
    <dgm:cxn modelId="{6B3154FF-7251-4DFB-BDFC-788717C18AC4}" type="presParOf" srcId="{32170CFB-8BA1-49B1-8194-956F806AA20B}" destId="{853893A4-8C8F-48C5-A898-7920542257FC}" srcOrd="2" destOrd="0" presId="urn:microsoft.com/office/officeart/2005/8/layout/arrow2"/>
    <dgm:cxn modelId="{FB92C48B-D797-4122-AF5F-2382801B50FA}" type="presParOf" srcId="{32170CFB-8BA1-49B1-8194-956F806AA20B}" destId="{5A121B35-A2FA-48F9-91CD-682A146279B0}" srcOrd="3" destOrd="0" presId="urn:microsoft.com/office/officeart/2005/8/layout/arrow2"/>
    <dgm:cxn modelId="{2EA4526F-94C2-4F68-A3B9-4B2375FC7CC0}" type="presParOf" srcId="{32170CFB-8BA1-49B1-8194-956F806AA20B}" destId="{CE8FC55D-6B6C-4F33-97E7-CE3E2AFBDECA}" srcOrd="4" destOrd="0" presId="urn:microsoft.com/office/officeart/2005/8/layout/arrow2"/>
    <dgm:cxn modelId="{43FE4A28-5BBE-4860-8988-22D40EB7764E}" type="presParOf" srcId="{32170CFB-8BA1-49B1-8194-956F806AA20B}" destId="{A01C92D6-81BB-4FE4-B258-F78FDACB758A}" srcOrd="5" destOrd="0" presId="urn:microsoft.com/office/officeart/2005/8/layout/arrow2"/>
    <dgm:cxn modelId="{8BD75382-C910-495B-976D-59DAD6F1760E}" type="presParOf" srcId="{32170CFB-8BA1-49B1-8194-956F806AA20B}" destId="{20C972B0-8F84-4A80-A6D5-40746EE6F6CF}" srcOrd="6" destOrd="0" presId="urn:microsoft.com/office/officeart/2005/8/layout/arrow2"/>
    <dgm:cxn modelId="{D4148BC3-A9FF-4814-A1AD-AD425CA46744}" type="presParOf" srcId="{32170CFB-8BA1-49B1-8194-956F806AA20B}" destId="{06E19B4B-80F1-43CC-932F-5620471945EB}" srcOrd="7" destOrd="0" presId="urn:microsoft.com/office/officeart/2005/8/layout/arrow2"/>
    <dgm:cxn modelId="{61C4C8E5-82A0-43B2-B062-A36D93044146}" type="presParOf" srcId="{32170CFB-8BA1-49B1-8194-956F806AA20B}" destId="{6C8C0FEF-8498-44AB-90FB-0733177C2CC7}" srcOrd="8" destOrd="0" presId="urn:microsoft.com/office/officeart/2005/8/layout/arrow2"/>
    <dgm:cxn modelId="{9104E3B4-E2AD-4169-8174-0D89E2E3FDAF}" type="presParOf" srcId="{32170CFB-8BA1-49B1-8194-956F806AA20B}" destId="{E8FFCB0B-C66C-4B5B-BCC3-F6B51E506E6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76C1D1-7905-42D1-8C31-971F1E8E4509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C3C1904C-B216-405D-A2E1-C9454F89E653}">
      <dgm:prSet phldrT="[文字]" custT="1"/>
      <dgm:spPr/>
      <dgm:t>
        <a:bodyPr/>
        <a:lstStyle/>
        <a:p>
          <a:r>
            <a:rPr lang="zh-TW" altLang="en-US" sz="2400" dirty="0"/>
            <a:t>資料搜集</a:t>
          </a:r>
        </a:p>
      </dgm:t>
    </dgm:pt>
    <dgm:pt modelId="{F77212C2-FA14-4931-A989-789F5750E570}" type="par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34E8A474-17C9-4459-8750-819E6EA03F88}" type="sib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5C755628-F125-48A7-96C9-ECF25965F974}">
      <dgm:prSet phldrT="[文字]" custT="1"/>
      <dgm:spPr/>
      <dgm:t>
        <a:bodyPr/>
        <a:lstStyle/>
        <a:p>
          <a:r>
            <a:rPr lang="zh-TW" altLang="en-US" sz="2400" dirty="0"/>
            <a:t>資料清理</a:t>
          </a:r>
        </a:p>
      </dgm:t>
    </dgm:pt>
    <dgm:pt modelId="{5CFECB84-4C7D-4215-B300-42AB41C5D34A}" type="par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3349F5D5-9363-4E10-9424-8879328A694B}" type="sib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F41EB124-5F66-4A14-AFF9-2AEBCFF75075}">
      <dgm:prSet phldrT="[文字]" custT="1"/>
      <dgm:spPr/>
      <dgm:t>
        <a:bodyPr/>
        <a:lstStyle/>
        <a:p>
          <a:r>
            <a:rPr lang="zh-TW" altLang="en-US" sz="2400" dirty="0"/>
            <a:t>資料分析</a:t>
          </a:r>
        </a:p>
      </dgm:t>
    </dgm:pt>
    <dgm:pt modelId="{CFA1BC1D-194B-4A48-9B1C-1A315B34126B}" type="par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E67A5423-C5D2-4511-8F4B-B2960E7A2023}" type="sib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C89281E5-0D4F-4353-A7CB-591145B9C2F2}">
      <dgm:prSet phldrT="[文字]" custT="1"/>
      <dgm:spPr/>
      <dgm:t>
        <a:bodyPr/>
        <a:lstStyle/>
        <a:p>
          <a:r>
            <a:rPr lang="zh-TW" altLang="en-US" sz="2400" dirty="0"/>
            <a:t>數據視覺化</a:t>
          </a:r>
        </a:p>
      </dgm:t>
    </dgm:pt>
    <dgm:pt modelId="{13C2D219-57E1-4BD2-B7FB-3ABC04B270A0}" type="par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2E52C4CD-8CB1-4DE4-A02D-E8288B24DB4B}" type="sib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3A7FB6BB-7936-48AE-9411-70D682C74773}">
      <dgm:prSet phldrT="[文字]" custT="1"/>
      <dgm:spPr/>
      <dgm:t>
        <a:bodyPr/>
        <a:lstStyle/>
        <a:p>
          <a:r>
            <a:rPr lang="zh-TW" altLang="en-US" sz="2400" dirty="0"/>
            <a:t>資料儲存</a:t>
          </a:r>
        </a:p>
      </dgm:t>
    </dgm:pt>
    <dgm:pt modelId="{99F094B7-9121-4F1A-A6A3-C7410FA543C0}" type="par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CAF870CF-4E0D-468D-8496-10CF9CEC35AB}" type="sib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E4823815-D462-44D8-B2A8-3066C45C0E8D}" type="pres">
      <dgm:prSet presAssocID="{9876C1D1-7905-42D1-8C31-971F1E8E4509}" presName="arrowDiagram" presStyleCnt="0">
        <dgm:presLayoutVars>
          <dgm:chMax val="5"/>
          <dgm:dir/>
          <dgm:resizeHandles val="exact"/>
        </dgm:presLayoutVars>
      </dgm:prSet>
      <dgm:spPr/>
    </dgm:pt>
    <dgm:pt modelId="{ADF084FA-8957-4352-8DD3-3B8C0F673383}" type="pres">
      <dgm:prSet presAssocID="{9876C1D1-7905-42D1-8C31-971F1E8E4509}" presName="arrow" presStyleLbl="bgShp" presStyleIdx="0" presStyleCnt="1"/>
      <dgm:spPr/>
    </dgm:pt>
    <dgm:pt modelId="{32170CFB-8BA1-49B1-8194-956F806AA20B}" type="pres">
      <dgm:prSet presAssocID="{9876C1D1-7905-42D1-8C31-971F1E8E4509}" presName="arrowDiagram5" presStyleCnt="0"/>
      <dgm:spPr/>
    </dgm:pt>
    <dgm:pt modelId="{7A56D174-8065-44B4-8062-DD9C3EDC011E}" type="pres">
      <dgm:prSet presAssocID="{C3C1904C-B216-405D-A2E1-C9454F89E653}" presName="bullet5a" presStyleLbl="node1" presStyleIdx="0" presStyleCnt="5"/>
      <dgm:spPr/>
    </dgm:pt>
    <dgm:pt modelId="{6A70B479-226F-4BB9-ADE1-F6A7CFD2103D}" type="pres">
      <dgm:prSet presAssocID="{C3C1904C-B216-405D-A2E1-C9454F89E653}" presName="textBox5a" presStyleLbl="revTx" presStyleIdx="0" presStyleCnt="5" custScaleX="238695" custLinFactNeighborX="88150" custLinFactNeighborY="39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3893A4-8C8F-48C5-A898-7920542257FC}" type="pres">
      <dgm:prSet presAssocID="{5C755628-F125-48A7-96C9-ECF25965F974}" presName="bullet5b" presStyleLbl="node1" presStyleIdx="1" presStyleCnt="5"/>
      <dgm:spPr/>
    </dgm:pt>
    <dgm:pt modelId="{5A121B35-A2FA-48F9-91CD-682A146279B0}" type="pres">
      <dgm:prSet presAssocID="{5C755628-F125-48A7-96C9-ECF25965F974}" presName="textBox5b" presStyleLbl="revTx" presStyleIdx="1" presStyleCnt="5" custScaleX="119658" custLinFactNeighborX="15575" custLinFactNeighborY="7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FC55D-6B6C-4F33-97E7-CE3E2AFBDECA}" type="pres">
      <dgm:prSet presAssocID="{3A7FB6BB-7936-48AE-9411-70D682C74773}" presName="bullet5c" presStyleLbl="node1" presStyleIdx="2" presStyleCnt="5"/>
      <dgm:spPr/>
    </dgm:pt>
    <dgm:pt modelId="{A01C92D6-81BB-4FE4-B258-F78FDACB758A}" type="pres">
      <dgm:prSet presAssocID="{3A7FB6BB-7936-48AE-9411-70D682C74773}" presName="textBox5c" presStyleLbl="revTx" presStyleIdx="2" presStyleCnt="5" custScaleX="138080" custLinFactNeighborX="25548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C972B0-8F84-4A80-A6D5-40746EE6F6CF}" type="pres">
      <dgm:prSet presAssocID="{F41EB124-5F66-4A14-AFF9-2AEBCFF75075}" presName="bullet5d" presStyleLbl="node1" presStyleIdx="3" presStyleCnt="5"/>
      <dgm:spPr/>
    </dgm:pt>
    <dgm:pt modelId="{06E19B4B-80F1-43CC-932F-5620471945EB}" type="pres">
      <dgm:prSet presAssocID="{F41EB124-5F66-4A14-AFF9-2AEBCFF75075}" presName="textBox5d" presStyleLbl="revTx" presStyleIdx="3" presStyleCnt="5" custScaleX="125229" custLinFactNeighborX="13432" custLinFactNeighborY="168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8C0FEF-8498-44AB-90FB-0733177C2CC7}" type="pres">
      <dgm:prSet presAssocID="{C89281E5-0D4F-4353-A7CB-591145B9C2F2}" presName="bullet5e" presStyleLbl="node1" presStyleIdx="4" presStyleCnt="5"/>
      <dgm:spPr/>
    </dgm:pt>
    <dgm:pt modelId="{E8FFCB0B-C66C-4B5B-BCC3-F6B51E506E67}" type="pres">
      <dgm:prSet presAssocID="{C89281E5-0D4F-4353-A7CB-591145B9C2F2}" presName="textBox5e" presStyleLbl="revTx" presStyleIdx="4" presStyleCnt="5" custScaleX="129573" custLinFactNeighborX="27449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1C6C16A-3359-41A7-B674-4AA193DD9C2D}" type="presOf" srcId="{C3C1904C-B216-405D-A2E1-C9454F89E653}" destId="{6A70B479-226F-4BB9-ADE1-F6A7CFD2103D}" srcOrd="0" destOrd="0" presId="urn:microsoft.com/office/officeart/2005/8/layout/arrow2"/>
    <dgm:cxn modelId="{02E2DB41-682D-494E-9CC7-AE8AFB58E2D7}" srcId="{9876C1D1-7905-42D1-8C31-971F1E8E4509}" destId="{C89281E5-0D4F-4353-A7CB-591145B9C2F2}" srcOrd="4" destOrd="0" parTransId="{13C2D219-57E1-4BD2-B7FB-3ABC04B270A0}" sibTransId="{2E52C4CD-8CB1-4DE4-A02D-E8288B24DB4B}"/>
    <dgm:cxn modelId="{A3CA3BD2-65D1-4F37-B122-CA046F450205}" srcId="{9876C1D1-7905-42D1-8C31-971F1E8E4509}" destId="{F41EB124-5F66-4A14-AFF9-2AEBCFF75075}" srcOrd="3" destOrd="0" parTransId="{CFA1BC1D-194B-4A48-9B1C-1A315B34126B}" sibTransId="{E67A5423-C5D2-4511-8F4B-B2960E7A2023}"/>
    <dgm:cxn modelId="{3744F0B4-092D-4746-9E47-BEC427671D2B}" srcId="{9876C1D1-7905-42D1-8C31-971F1E8E4509}" destId="{C3C1904C-B216-405D-A2E1-C9454F89E653}" srcOrd="0" destOrd="0" parTransId="{F77212C2-FA14-4931-A989-789F5750E570}" sibTransId="{34E8A474-17C9-4459-8750-819E6EA03F88}"/>
    <dgm:cxn modelId="{3167FC3F-B037-4488-B58D-FB423AB24320}" srcId="{9876C1D1-7905-42D1-8C31-971F1E8E4509}" destId="{3A7FB6BB-7936-48AE-9411-70D682C74773}" srcOrd="2" destOrd="0" parTransId="{99F094B7-9121-4F1A-A6A3-C7410FA543C0}" sibTransId="{CAF870CF-4E0D-468D-8496-10CF9CEC35AB}"/>
    <dgm:cxn modelId="{0583B1EE-2362-4262-8C3F-FCAAAB53D964}" type="presOf" srcId="{F41EB124-5F66-4A14-AFF9-2AEBCFF75075}" destId="{06E19B4B-80F1-43CC-932F-5620471945EB}" srcOrd="0" destOrd="0" presId="urn:microsoft.com/office/officeart/2005/8/layout/arrow2"/>
    <dgm:cxn modelId="{BEAEFA89-0623-4045-9C04-9E0CA80073B0}" type="presOf" srcId="{3A7FB6BB-7936-48AE-9411-70D682C74773}" destId="{A01C92D6-81BB-4FE4-B258-F78FDACB758A}" srcOrd="0" destOrd="0" presId="urn:microsoft.com/office/officeart/2005/8/layout/arrow2"/>
    <dgm:cxn modelId="{8566E937-25B6-482A-BDE0-3BC855C60FD2}" type="presOf" srcId="{C89281E5-0D4F-4353-A7CB-591145B9C2F2}" destId="{E8FFCB0B-C66C-4B5B-BCC3-F6B51E506E67}" srcOrd="0" destOrd="0" presId="urn:microsoft.com/office/officeart/2005/8/layout/arrow2"/>
    <dgm:cxn modelId="{9690E3F8-F21F-46DD-B620-5A2E9DE5ABAC}" type="presOf" srcId="{9876C1D1-7905-42D1-8C31-971F1E8E4509}" destId="{E4823815-D462-44D8-B2A8-3066C45C0E8D}" srcOrd="0" destOrd="0" presId="urn:microsoft.com/office/officeart/2005/8/layout/arrow2"/>
    <dgm:cxn modelId="{75E2583D-C123-4BDD-92FB-902E8B33F05F}" type="presOf" srcId="{5C755628-F125-48A7-96C9-ECF25965F974}" destId="{5A121B35-A2FA-48F9-91CD-682A146279B0}" srcOrd="0" destOrd="0" presId="urn:microsoft.com/office/officeart/2005/8/layout/arrow2"/>
    <dgm:cxn modelId="{01A34938-B06D-4A95-8F04-03E9B3389EB6}" srcId="{9876C1D1-7905-42D1-8C31-971F1E8E4509}" destId="{5C755628-F125-48A7-96C9-ECF25965F974}" srcOrd="1" destOrd="0" parTransId="{5CFECB84-4C7D-4215-B300-42AB41C5D34A}" sibTransId="{3349F5D5-9363-4E10-9424-8879328A694B}"/>
    <dgm:cxn modelId="{77709E17-2DA8-4A48-B7DA-90641136A71D}" type="presParOf" srcId="{E4823815-D462-44D8-B2A8-3066C45C0E8D}" destId="{ADF084FA-8957-4352-8DD3-3B8C0F673383}" srcOrd="0" destOrd="0" presId="urn:microsoft.com/office/officeart/2005/8/layout/arrow2"/>
    <dgm:cxn modelId="{F6366CA9-5091-47F1-85E1-B5EF4050EEC6}" type="presParOf" srcId="{E4823815-D462-44D8-B2A8-3066C45C0E8D}" destId="{32170CFB-8BA1-49B1-8194-956F806AA20B}" srcOrd="1" destOrd="0" presId="urn:microsoft.com/office/officeart/2005/8/layout/arrow2"/>
    <dgm:cxn modelId="{AD03484B-7DED-4041-88E5-E68872676462}" type="presParOf" srcId="{32170CFB-8BA1-49B1-8194-956F806AA20B}" destId="{7A56D174-8065-44B4-8062-DD9C3EDC011E}" srcOrd="0" destOrd="0" presId="urn:microsoft.com/office/officeart/2005/8/layout/arrow2"/>
    <dgm:cxn modelId="{748DFA66-251C-448C-BAF6-22844E60411F}" type="presParOf" srcId="{32170CFB-8BA1-49B1-8194-956F806AA20B}" destId="{6A70B479-226F-4BB9-ADE1-F6A7CFD2103D}" srcOrd="1" destOrd="0" presId="urn:microsoft.com/office/officeart/2005/8/layout/arrow2"/>
    <dgm:cxn modelId="{240E73A6-7959-457A-9E96-6740D02B7E86}" type="presParOf" srcId="{32170CFB-8BA1-49B1-8194-956F806AA20B}" destId="{853893A4-8C8F-48C5-A898-7920542257FC}" srcOrd="2" destOrd="0" presId="urn:microsoft.com/office/officeart/2005/8/layout/arrow2"/>
    <dgm:cxn modelId="{A8068A7F-E27D-4ADF-B733-5AB648133BB1}" type="presParOf" srcId="{32170CFB-8BA1-49B1-8194-956F806AA20B}" destId="{5A121B35-A2FA-48F9-91CD-682A146279B0}" srcOrd="3" destOrd="0" presId="urn:microsoft.com/office/officeart/2005/8/layout/arrow2"/>
    <dgm:cxn modelId="{D12C2A60-ED65-4AC0-A526-412E513F7DE2}" type="presParOf" srcId="{32170CFB-8BA1-49B1-8194-956F806AA20B}" destId="{CE8FC55D-6B6C-4F33-97E7-CE3E2AFBDECA}" srcOrd="4" destOrd="0" presId="urn:microsoft.com/office/officeart/2005/8/layout/arrow2"/>
    <dgm:cxn modelId="{30AF5D9D-1BC4-4298-AE75-7481DC9E01BF}" type="presParOf" srcId="{32170CFB-8BA1-49B1-8194-956F806AA20B}" destId="{A01C92D6-81BB-4FE4-B258-F78FDACB758A}" srcOrd="5" destOrd="0" presId="urn:microsoft.com/office/officeart/2005/8/layout/arrow2"/>
    <dgm:cxn modelId="{CBD8129B-07EC-4FD2-9E7A-1433EA630125}" type="presParOf" srcId="{32170CFB-8BA1-49B1-8194-956F806AA20B}" destId="{20C972B0-8F84-4A80-A6D5-40746EE6F6CF}" srcOrd="6" destOrd="0" presId="urn:microsoft.com/office/officeart/2005/8/layout/arrow2"/>
    <dgm:cxn modelId="{ACDD4CBE-4F0C-4CCE-9672-CD4F5E314B63}" type="presParOf" srcId="{32170CFB-8BA1-49B1-8194-956F806AA20B}" destId="{06E19B4B-80F1-43CC-932F-5620471945EB}" srcOrd="7" destOrd="0" presId="urn:microsoft.com/office/officeart/2005/8/layout/arrow2"/>
    <dgm:cxn modelId="{B17CDEEA-BD39-4905-BDDA-77C23CB65CB3}" type="presParOf" srcId="{32170CFB-8BA1-49B1-8194-956F806AA20B}" destId="{6C8C0FEF-8498-44AB-90FB-0733177C2CC7}" srcOrd="8" destOrd="0" presId="urn:microsoft.com/office/officeart/2005/8/layout/arrow2"/>
    <dgm:cxn modelId="{16009B28-047F-4CEF-852C-FBA48EA57AE1}" type="presParOf" srcId="{32170CFB-8BA1-49B1-8194-956F806AA20B}" destId="{E8FFCB0B-C66C-4B5B-BCC3-F6B51E506E6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76C1D1-7905-42D1-8C31-971F1E8E4509}" type="doc">
      <dgm:prSet loTypeId="urn:microsoft.com/office/officeart/2005/8/layout/arrow2" loCatId="process" qsTypeId="urn:microsoft.com/office/officeart/2005/8/quickstyle/simple1" qsCatId="simple" csTypeId="urn:microsoft.com/office/officeart/2005/8/colors/colorful3" csCatId="colorful" phldr="1"/>
      <dgm:spPr/>
    </dgm:pt>
    <dgm:pt modelId="{C3C1904C-B216-405D-A2E1-C9454F89E653}">
      <dgm:prSet phldrT="[文字]" custT="1"/>
      <dgm:spPr/>
      <dgm:t>
        <a:bodyPr/>
        <a:lstStyle/>
        <a:p>
          <a:r>
            <a:rPr lang="zh-TW" altLang="en-US" sz="2400" dirty="0"/>
            <a:t>資料搜集</a:t>
          </a:r>
        </a:p>
      </dgm:t>
    </dgm:pt>
    <dgm:pt modelId="{F77212C2-FA14-4931-A989-789F5750E570}" type="par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34E8A474-17C9-4459-8750-819E6EA03F88}" type="sibTrans" cxnId="{3744F0B4-092D-4746-9E47-BEC427671D2B}">
      <dgm:prSet/>
      <dgm:spPr/>
      <dgm:t>
        <a:bodyPr/>
        <a:lstStyle/>
        <a:p>
          <a:endParaRPr lang="zh-TW" altLang="en-US" sz="1200"/>
        </a:p>
      </dgm:t>
    </dgm:pt>
    <dgm:pt modelId="{5C755628-F125-48A7-96C9-ECF25965F974}">
      <dgm:prSet phldrT="[文字]" custT="1"/>
      <dgm:spPr/>
      <dgm:t>
        <a:bodyPr/>
        <a:lstStyle/>
        <a:p>
          <a:r>
            <a:rPr lang="zh-TW" altLang="en-US" sz="2400" dirty="0"/>
            <a:t>資料清理</a:t>
          </a:r>
        </a:p>
      </dgm:t>
    </dgm:pt>
    <dgm:pt modelId="{5CFECB84-4C7D-4215-B300-42AB41C5D34A}" type="par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3349F5D5-9363-4E10-9424-8879328A694B}" type="sibTrans" cxnId="{01A34938-B06D-4A95-8F04-03E9B3389EB6}">
      <dgm:prSet/>
      <dgm:spPr/>
      <dgm:t>
        <a:bodyPr/>
        <a:lstStyle/>
        <a:p>
          <a:endParaRPr lang="zh-TW" altLang="en-US" sz="1200"/>
        </a:p>
      </dgm:t>
    </dgm:pt>
    <dgm:pt modelId="{F41EB124-5F66-4A14-AFF9-2AEBCFF75075}">
      <dgm:prSet phldrT="[文字]" custT="1"/>
      <dgm:spPr/>
      <dgm:t>
        <a:bodyPr/>
        <a:lstStyle/>
        <a:p>
          <a:r>
            <a:rPr lang="zh-TW" altLang="en-US" sz="2400" dirty="0"/>
            <a:t>資料分析</a:t>
          </a:r>
        </a:p>
      </dgm:t>
    </dgm:pt>
    <dgm:pt modelId="{CFA1BC1D-194B-4A48-9B1C-1A315B34126B}" type="par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E67A5423-C5D2-4511-8F4B-B2960E7A2023}" type="sibTrans" cxnId="{A3CA3BD2-65D1-4F37-B122-CA046F450205}">
      <dgm:prSet/>
      <dgm:spPr/>
      <dgm:t>
        <a:bodyPr/>
        <a:lstStyle/>
        <a:p>
          <a:endParaRPr lang="zh-TW" altLang="en-US" sz="1200"/>
        </a:p>
      </dgm:t>
    </dgm:pt>
    <dgm:pt modelId="{C89281E5-0D4F-4353-A7CB-591145B9C2F2}">
      <dgm:prSet phldrT="[文字]" custT="1"/>
      <dgm:spPr/>
      <dgm:t>
        <a:bodyPr/>
        <a:lstStyle/>
        <a:p>
          <a:r>
            <a:rPr lang="zh-TW" altLang="en-US" sz="2400" dirty="0"/>
            <a:t>數據視覺化</a:t>
          </a:r>
        </a:p>
      </dgm:t>
    </dgm:pt>
    <dgm:pt modelId="{13C2D219-57E1-4BD2-B7FB-3ABC04B270A0}" type="par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2E52C4CD-8CB1-4DE4-A02D-E8288B24DB4B}" type="sibTrans" cxnId="{02E2DB41-682D-494E-9CC7-AE8AFB58E2D7}">
      <dgm:prSet/>
      <dgm:spPr/>
      <dgm:t>
        <a:bodyPr/>
        <a:lstStyle/>
        <a:p>
          <a:endParaRPr lang="zh-TW" altLang="en-US" sz="1200"/>
        </a:p>
      </dgm:t>
    </dgm:pt>
    <dgm:pt modelId="{3A7FB6BB-7936-48AE-9411-70D682C74773}">
      <dgm:prSet phldrT="[文字]" custT="1"/>
      <dgm:spPr/>
      <dgm:t>
        <a:bodyPr/>
        <a:lstStyle/>
        <a:p>
          <a:r>
            <a:rPr lang="zh-TW" altLang="en-US" sz="2400" dirty="0"/>
            <a:t>資料儲存</a:t>
          </a:r>
        </a:p>
      </dgm:t>
    </dgm:pt>
    <dgm:pt modelId="{99F094B7-9121-4F1A-A6A3-C7410FA543C0}" type="par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CAF870CF-4E0D-468D-8496-10CF9CEC35AB}" type="sibTrans" cxnId="{3167FC3F-B037-4488-B58D-FB423AB24320}">
      <dgm:prSet/>
      <dgm:spPr/>
      <dgm:t>
        <a:bodyPr/>
        <a:lstStyle/>
        <a:p>
          <a:endParaRPr lang="zh-TW" altLang="en-US"/>
        </a:p>
      </dgm:t>
    </dgm:pt>
    <dgm:pt modelId="{E4823815-D462-44D8-B2A8-3066C45C0E8D}" type="pres">
      <dgm:prSet presAssocID="{9876C1D1-7905-42D1-8C31-971F1E8E4509}" presName="arrowDiagram" presStyleCnt="0">
        <dgm:presLayoutVars>
          <dgm:chMax val="5"/>
          <dgm:dir/>
          <dgm:resizeHandles val="exact"/>
        </dgm:presLayoutVars>
      </dgm:prSet>
      <dgm:spPr/>
    </dgm:pt>
    <dgm:pt modelId="{ADF084FA-8957-4352-8DD3-3B8C0F673383}" type="pres">
      <dgm:prSet presAssocID="{9876C1D1-7905-42D1-8C31-971F1E8E4509}" presName="arrow" presStyleLbl="bgShp" presStyleIdx="0" presStyleCnt="1"/>
      <dgm:spPr/>
    </dgm:pt>
    <dgm:pt modelId="{32170CFB-8BA1-49B1-8194-956F806AA20B}" type="pres">
      <dgm:prSet presAssocID="{9876C1D1-7905-42D1-8C31-971F1E8E4509}" presName="arrowDiagram5" presStyleCnt="0"/>
      <dgm:spPr/>
    </dgm:pt>
    <dgm:pt modelId="{7A56D174-8065-44B4-8062-DD9C3EDC011E}" type="pres">
      <dgm:prSet presAssocID="{C3C1904C-B216-405D-A2E1-C9454F89E653}" presName="bullet5a" presStyleLbl="node1" presStyleIdx="0" presStyleCnt="5"/>
      <dgm:spPr/>
    </dgm:pt>
    <dgm:pt modelId="{6A70B479-226F-4BB9-ADE1-F6A7CFD2103D}" type="pres">
      <dgm:prSet presAssocID="{C3C1904C-B216-405D-A2E1-C9454F89E653}" presName="textBox5a" presStyleLbl="revTx" presStyleIdx="0" presStyleCnt="5" custScaleX="238695" custLinFactNeighborX="88150" custLinFactNeighborY="39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3893A4-8C8F-48C5-A898-7920542257FC}" type="pres">
      <dgm:prSet presAssocID="{5C755628-F125-48A7-96C9-ECF25965F974}" presName="bullet5b" presStyleLbl="node1" presStyleIdx="1" presStyleCnt="5"/>
      <dgm:spPr/>
    </dgm:pt>
    <dgm:pt modelId="{5A121B35-A2FA-48F9-91CD-682A146279B0}" type="pres">
      <dgm:prSet presAssocID="{5C755628-F125-48A7-96C9-ECF25965F974}" presName="textBox5b" presStyleLbl="revTx" presStyleIdx="1" presStyleCnt="5" custScaleX="119658" custLinFactNeighborX="15575" custLinFactNeighborY="7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FC55D-6B6C-4F33-97E7-CE3E2AFBDECA}" type="pres">
      <dgm:prSet presAssocID="{3A7FB6BB-7936-48AE-9411-70D682C74773}" presName="bullet5c" presStyleLbl="node1" presStyleIdx="2" presStyleCnt="5"/>
      <dgm:spPr/>
    </dgm:pt>
    <dgm:pt modelId="{A01C92D6-81BB-4FE4-B258-F78FDACB758A}" type="pres">
      <dgm:prSet presAssocID="{3A7FB6BB-7936-48AE-9411-70D682C74773}" presName="textBox5c" presStyleLbl="revTx" presStyleIdx="2" presStyleCnt="5" custScaleX="138080" custLinFactNeighborX="25548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C972B0-8F84-4A80-A6D5-40746EE6F6CF}" type="pres">
      <dgm:prSet presAssocID="{F41EB124-5F66-4A14-AFF9-2AEBCFF75075}" presName="bullet5d" presStyleLbl="node1" presStyleIdx="3" presStyleCnt="5"/>
      <dgm:spPr/>
    </dgm:pt>
    <dgm:pt modelId="{06E19B4B-80F1-43CC-932F-5620471945EB}" type="pres">
      <dgm:prSet presAssocID="{F41EB124-5F66-4A14-AFF9-2AEBCFF75075}" presName="textBox5d" presStyleLbl="revTx" presStyleIdx="3" presStyleCnt="5" custScaleX="125229" custLinFactNeighborX="13432" custLinFactNeighborY="1689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8C0FEF-8498-44AB-90FB-0733177C2CC7}" type="pres">
      <dgm:prSet presAssocID="{C89281E5-0D4F-4353-A7CB-591145B9C2F2}" presName="bullet5e" presStyleLbl="node1" presStyleIdx="4" presStyleCnt="5"/>
      <dgm:spPr/>
    </dgm:pt>
    <dgm:pt modelId="{E8FFCB0B-C66C-4B5B-BCC3-F6B51E506E67}" type="pres">
      <dgm:prSet presAssocID="{C89281E5-0D4F-4353-A7CB-591145B9C2F2}" presName="textBox5e" presStyleLbl="revTx" presStyleIdx="4" presStyleCnt="5" custScaleX="129573" custLinFactNeighborX="27449" custLinFactNeighborY="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2E2DB41-682D-494E-9CC7-AE8AFB58E2D7}" srcId="{9876C1D1-7905-42D1-8C31-971F1E8E4509}" destId="{C89281E5-0D4F-4353-A7CB-591145B9C2F2}" srcOrd="4" destOrd="0" parTransId="{13C2D219-57E1-4BD2-B7FB-3ABC04B270A0}" sibTransId="{2E52C4CD-8CB1-4DE4-A02D-E8288B24DB4B}"/>
    <dgm:cxn modelId="{58699D92-E49D-450E-B057-9ACC3D89D4D6}" type="presOf" srcId="{5C755628-F125-48A7-96C9-ECF25965F974}" destId="{5A121B35-A2FA-48F9-91CD-682A146279B0}" srcOrd="0" destOrd="0" presId="urn:microsoft.com/office/officeart/2005/8/layout/arrow2"/>
    <dgm:cxn modelId="{A3CA3BD2-65D1-4F37-B122-CA046F450205}" srcId="{9876C1D1-7905-42D1-8C31-971F1E8E4509}" destId="{F41EB124-5F66-4A14-AFF9-2AEBCFF75075}" srcOrd="3" destOrd="0" parTransId="{CFA1BC1D-194B-4A48-9B1C-1A315B34126B}" sibTransId="{E67A5423-C5D2-4511-8F4B-B2960E7A2023}"/>
    <dgm:cxn modelId="{3744F0B4-092D-4746-9E47-BEC427671D2B}" srcId="{9876C1D1-7905-42D1-8C31-971F1E8E4509}" destId="{C3C1904C-B216-405D-A2E1-C9454F89E653}" srcOrd="0" destOrd="0" parTransId="{F77212C2-FA14-4931-A989-789F5750E570}" sibTransId="{34E8A474-17C9-4459-8750-819E6EA03F88}"/>
    <dgm:cxn modelId="{3167FC3F-B037-4488-B58D-FB423AB24320}" srcId="{9876C1D1-7905-42D1-8C31-971F1E8E4509}" destId="{3A7FB6BB-7936-48AE-9411-70D682C74773}" srcOrd="2" destOrd="0" parTransId="{99F094B7-9121-4F1A-A6A3-C7410FA543C0}" sibTransId="{CAF870CF-4E0D-468D-8496-10CF9CEC35AB}"/>
    <dgm:cxn modelId="{97D7B538-3405-44A5-945E-97056EA69128}" type="presOf" srcId="{F41EB124-5F66-4A14-AFF9-2AEBCFF75075}" destId="{06E19B4B-80F1-43CC-932F-5620471945EB}" srcOrd="0" destOrd="0" presId="urn:microsoft.com/office/officeart/2005/8/layout/arrow2"/>
    <dgm:cxn modelId="{32F6A00F-83D4-4D61-A685-358766F0BB79}" type="presOf" srcId="{C3C1904C-B216-405D-A2E1-C9454F89E653}" destId="{6A70B479-226F-4BB9-ADE1-F6A7CFD2103D}" srcOrd="0" destOrd="0" presId="urn:microsoft.com/office/officeart/2005/8/layout/arrow2"/>
    <dgm:cxn modelId="{4D4CC540-6264-4CE4-A3DE-3A90F6E67D9B}" type="presOf" srcId="{C89281E5-0D4F-4353-A7CB-591145B9C2F2}" destId="{E8FFCB0B-C66C-4B5B-BCC3-F6B51E506E67}" srcOrd="0" destOrd="0" presId="urn:microsoft.com/office/officeart/2005/8/layout/arrow2"/>
    <dgm:cxn modelId="{49FDAA6E-80B6-4AB4-BD2E-4FED68180449}" type="presOf" srcId="{9876C1D1-7905-42D1-8C31-971F1E8E4509}" destId="{E4823815-D462-44D8-B2A8-3066C45C0E8D}" srcOrd="0" destOrd="0" presId="urn:microsoft.com/office/officeart/2005/8/layout/arrow2"/>
    <dgm:cxn modelId="{01A34938-B06D-4A95-8F04-03E9B3389EB6}" srcId="{9876C1D1-7905-42D1-8C31-971F1E8E4509}" destId="{5C755628-F125-48A7-96C9-ECF25965F974}" srcOrd="1" destOrd="0" parTransId="{5CFECB84-4C7D-4215-B300-42AB41C5D34A}" sibTransId="{3349F5D5-9363-4E10-9424-8879328A694B}"/>
    <dgm:cxn modelId="{66A023CF-FEC7-459A-89EA-AEF854D61880}" type="presOf" srcId="{3A7FB6BB-7936-48AE-9411-70D682C74773}" destId="{A01C92D6-81BB-4FE4-B258-F78FDACB758A}" srcOrd="0" destOrd="0" presId="urn:microsoft.com/office/officeart/2005/8/layout/arrow2"/>
    <dgm:cxn modelId="{3E7713F2-7118-46E9-B6A8-493EA620A7AF}" type="presParOf" srcId="{E4823815-D462-44D8-B2A8-3066C45C0E8D}" destId="{ADF084FA-8957-4352-8DD3-3B8C0F673383}" srcOrd="0" destOrd="0" presId="urn:microsoft.com/office/officeart/2005/8/layout/arrow2"/>
    <dgm:cxn modelId="{AFBC7FC3-3B11-479B-BC99-FEED2FD6F7B0}" type="presParOf" srcId="{E4823815-D462-44D8-B2A8-3066C45C0E8D}" destId="{32170CFB-8BA1-49B1-8194-956F806AA20B}" srcOrd="1" destOrd="0" presId="urn:microsoft.com/office/officeart/2005/8/layout/arrow2"/>
    <dgm:cxn modelId="{148F3D4F-3412-4367-AB89-37DE71138A17}" type="presParOf" srcId="{32170CFB-8BA1-49B1-8194-956F806AA20B}" destId="{7A56D174-8065-44B4-8062-DD9C3EDC011E}" srcOrd="0" destOrd="0" presId="urn:microsoft.com/office/officeart/2005/8/layout/arrow2"/>
    <dgm:cxn modelId="{94033EB0-FC83-4D81-AD83-9873BCB18CFA}" type="presParOf" srcId="{32170CFB-8BA1-49B1-8194-956F806AA20B}" destId="{6A70B479-226F-4BB9-ADE1-F6A7CFD2103D}" srcOrd="1" destOrd="0" presId="urn:microsoft.com/office/officeart/2005/8/layout/arrow2"/>
    <dgm:cxn modelId="{FE10B46A-F678-4F90-A140-3FE0AADCCE91}" type="presParOf" srcId="{32170CFB-8BA1-49B1-8194-956F806AA20B}" destId="{853893A4-8C8F-48C5-A898-7920542257FC}" srcOrd="2" destOrd="0" presId="urn:microsoft.com/office/officeart/2005/8/layout/arrow2"/>
    <dgm:cxn modelId="{F48DEA64-1FB1-4274-B89A-9D1D83C67F7C}" type="presParOf" srcId="{32170CFB-8BA1-49B1-8194-956F806AA20B}" destId="{5A121B35-A2FA-48F9-91CD-682A146279B0}" srcOrd="3" destOrd="0" presId="urn:microsoft.com/office/officeart/2005/8/layout/arrow2"/>
    <dgm:cxn modelId="{09966DB6-2A35-4AF0-BBFE-EE7BA58B44A2}" type="presParOf" srcId="{32170CFB-8BA1-49B1-8194-956F806AA20B}" destId="{CE8FC55D-6B6C-4F33-97E7-CE3E2AFBDECA}" srcOrd="4" destOrd="0" presId="urn:microsoft.com/office/officeart/2005/8/layout/arrow2"/>
    <dgm:cxn modelId="{CC6B2B71-DF02-414D-8AEE-625F41D215AA}" type="presParOf" srcId="{32170CFB-8BA1-49B1-8194-956F806AA20B}" destId="{A01C92D6-81BB-4FE4-B258-F78FDACB758A}" srcOrd="5" destOrd="0" presId="urn:microsoft.com/office/officeart/2005/8/layout/arrow2"/>
    <dgm:cxn modelId="{7AE512C8-8C73-4B8C-A32B-C86E6C241F8C}" type="presParOf" srcId="{32170CFB-8BA1-49B1-8194-956F806AA20B}" destId="{20C972B0-8F84-4A80-A6D5-40746EE6F6CF}" srcOrd="6" destOrd="0" presId="urn:microsoft.com/office/officeart/2005/8/layout/arrow2"/>
    <dgm:cxn modelId="{D339EC64-41CA-4EF5-B81D-F0B15E38A9DB}" type="presParOf" srcId="{32170CFB-8BA1-49B1-8194-956F806AA20B}" destId="{06E19B4B-80F1-43CC-932F-5620471945EB}" srcOrd="7" destOrd="0" presId="urn:microsoft.com/office/officeart/2005/8/layout/arrow2"/>
    <dgm:cxn modelId="{98B02A2B-1735-4A88-9F9D-667B409C146B}" type="presParOf" srcId="{32170CFB-8BA1-49B1-8194-956F806AA20B}" destId="{6C8C0FEF-8498-44AB-90FB-0733177C2CC7}" srcOrd="8" destOrd="0" presId="urn:microsoft.com/office/officeart/2005/8/layout/arrow2"/>
    <dgm:cxn modelId="{AEA88023-E0B4-4D4B-9CB7-91C0F87E5DE1}" type="presParOf" srcId="{32170CFB-8BA1-49B1-8194-956F806AA20B}" destId="{E8FFCB0B-C66C-4B5B-BCC3-F6B51E506E6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F084FA-8957-4352-8DD3-3B8C0F673383}">
      <dsp:nvSpPr>
        <dsp:cNvPr id="0" name=""/>
        <dsp:cNvSpPr/>
      </dsp:nvSpPr>
      <dsp:spPr>
        <a:xfrm>
          <a:off x="745209" y="0"/>
          <a:ext cx="7085032" cy="44281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6D174-8065-44B4-8062-DD9C3EDC011E}">
      <dsp:nvSpPr>
        <dsp:cNvPr id="0" name=""/>
        <dsp:cNvSpPr/>
      </dsp:nvSpPr>
      <dsp:spPr>
        <a:xfrm>
          <a:off x="1443084" y="3292768"/>
          <a:ext cx="162955" cy="1629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0B479-226F-4BB9-ADE1-F6A7CFD2103D}">
      <dsp:nvSpPr>
        <dsp:cNvPr id="0" name=""/>
        <dsp:cNvSpPr/>
      </dsp:nvSpPr>
      <dsp:spPr>
        <a:xfrm>
          <a:off x="1699076" y="3374246"/>
          <a:ext cx="2215421" cy="105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資料搜集</a:t>
          </a:r>
        </a:p>
      </dsp:txBody>
      <dsp:txXfrm>
        <a:off x="1699076" y="3374246"/>
        <a:ext cx="2215421" cy="1053898"/>
      </dsp:txXfrm>
    </dsp:sp>
    <dsp:sp modelId="{853893A4-8C8F-48C5-A898-7920542257FC}">
      <dsp:nvSpPr>
        <dsp:cNvPr id="0" name=""/>
        <dsp:cNvSpPr/>
      </dsp:nvSpPr>
      <dsp:spPr>
        <a:xfrm>
          <a:off x="2325171" y="2445221"/>
          <a:ext cx="255061" cy="255061"/>
        </a:xfrm>
        <a:prstGeom prst="ellipse">
          <a:avLst/>
        </a:prstGeom>
        <a:solidFill>
          <a:schemeClr val="accent3">
            <a:hueOff val="-705882"/>
            <a:satOff val="-25000"/>
            <a:lumOff val="-6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1B35-A2FA-48F9-91CD-682A146279B0}">
      <dsp:nvSpPr>
        <dsp:cNvPr id="0" name=""/>
        <dsp:cNvSpPr/>
      </dsp:nvSpPr>
      <dsp:spPr>
        <a:xfrm>
          <a:off x="2520281" y="2572752"/>
          <a:ext cx="1407316" cy="1855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5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資料清理</a:t>
          </a:r>
        </a:p>
      </dsp:txBody>
      <dsp:txXfrm>
        <a:off x="2520281" y="2572752"/>
        <a:ext cx="1407316" cy="1855392"/>
      </dsp:txXfrm>
    </dsp:sp>
    <dsp:sp modelId="{CE8FC55D-6B6C-4F33-97E7-CE3E2AFBDECA}">
      <dsp:nvSpPr>
        <dsp:cNvPr id="0" name=""/>
        <dsp:cNvSpPr/>
      </dsp:nvSpPr>
      <dsp:spPr>
        <a:xfrm>
          <a:off x="3458776" y="1769486"/>
          <a:ext cx="340081" cy="340081"/>
        </a:xfrm>
        <a:prstGeom prst="ellipse">
          <a:avLst/>
        </a:prstGeom>
        <a:solidFill>
          <a:schemeClr val="accent3">
            <a:hueOff val="-1411764"/>
            <a:satOff val="-50000"/>
            <a:lumOff val="-1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2D6-81BB-4FE4-B258-F78FDACB758A}">
      <dsp:nvSpPr>
        <dsp:cNvPr id="0" name=""/>
        <dsp:cNvSpPr/>
      </dsp:nvSpPr>
      <dsp:spPr>
        <a:xfrm>
          <a:off x="3717808" y="1939527"/>
          <a:ext cx="1888121" cy="248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資料儲存</a:t>
          </a:r>
        </a:p>
      </dsp:txBody>
      <dsp:txXfrm>
        <a:off x="3717808" y="1939527"/>
        <a:ext cx="1888121" cy="2488617"/>
      </dsp:txXfrm>
    </dsp:sp>
    <dsp:sp modelId="{20C972B0-8F84-4A80-A6D5-40746EE6F6CF}">
      <dsp:nvSpPr>
        <dsp:cNvPr id="0" name=""/>
        <dsp:cNvSpPr/>
      </dsp:nvSpPr>
      <dsp:spPr>
        <a:xfrm>
          <a:off x="4776592" y="1241651"/>
          <a:ext cx="439271" cy="439271"/>
        </a:xfrm>
        <a:prstGeom prst="ellipse">
          <a:avLst/>
        </a:prstGeom>
        <a:solidFill>
          <a:schemeClr val="accent3">
            <a:hueOff val="-2117647"/>
            <a:satOff val="-75000"/>
            <a:lumOff val="-198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9B4B-80F1-43CC-932F-5620471945EB}">
      <dsp:nvSpPr>
        <dsp:cNvPr id="0" name=""/>
        <dsp:cNvSpPr/>
      </dsp:nvSpPr>
      <dsp:spPr>
        <a:xfrm>
          <a:off x="5007812" y="1461287"/>
          <a:ext cx="1774502" cy="29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7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資料分析</a:t>
          </a:r>
        </a:p>
      </dsp:txBody>
      <dsp:txXfrm>
        <a:off x="5007812" y="1461287"/>
        <a:ext cx="1774502" cy="2966857"/>
      </dsp:txXfrm>
    </dsp:sp>
    <dsp:sp modelId="{6C8C0FEF-8498-44AB-90FB-0733177C2CC7}">
      <dsp:nvSpPr>
        <dsp:cNvPr id="0" name=""/>
        <dsp:cNvSpPr/>
      </dsp:nvSpPr>
      <dsp:spPr>
        <a:xfrm>
          <a:off x="6133376" y="889171"/>
          <a:ext cx="559717" cy="559717"/>
        </a:xfrm>
        <a:prstGeom prst="ellipse">
          <a:avLst/>
        </a:prstGeom>
        <a:solidFill>
          <a:schemeClr val="accent3">
            <a:hueOff val="-2823529"/>
            <a:satOff val="-100000"/>
            <a:lumOff val="-2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FCB0B-C66C-4B5B-BCC3-F6B51E506E67}">
      <dsp:nvSpPr>
        <dsp:cNvPr id="0" name=""/>
        <dsp:cNvSpPr/>
      </dsp:nvSpPr>
      <dsp:spPr>
        <a:xfrm>
          <a:off x="6592663" y="1169030"/>
          <a:ext cx="1836057" cy="32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583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數據視覺化</a:t>
          </a:r>
        </a:p>
      </dsp:txBody>
      <dsp:txXfrm>
        <a:off x="6592663" y="1169030"/>
        <a:ext cx="1836057" cy="325911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F084FA-8957-4352-8DD3-3B8C0F673383}">
      <dsp:nvSpPr>
        <dsp:cNvPr id="0" name=""/>
        <dsp:cNvSpPr/>
      </dsp:nvSpPr>
      <dsp:spPr>
        <a:xfrm>
          <a:off x="745209" y="0"/>
          <a:ext cx="7085032" cy="44281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6D174-8065-44B4-8062-DD9C3EDC011E}">
      <dsp:nvSpPr>
        <dsp:cNvPr id="0" name=""/>
        <dsp:cNvSpPr/>
      </dsp:nvSpPr>
      <dsp:spPr>
        <a:xfrm>
          <a:off x="1443084" y="3292768"/>
          <a:ext cx="162955" cy="1629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0B479-226F-4BB9-ADE1-F6A7CFD2103D}">
      <dsp:nvSpPr>
        <dsp:cNvPr id="0" name=""/>
        <dsp:cNvSpPr/>
      </dsp:nvSpPr>
      <dsp:spPr>
        <a:xfrm>
          <a:off x="1699076" y="3374246"/>
          <a:ext cx="2215421" cy="105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資料搜集</a:t>
          </a:r>
        </a:p>
      </dsp:txBody>
      <dsp:txXfrm>
        <a:off x="1699076" y="3374246"/>
        <a:ext cx="2215421" cy="1053898"/>
      </dsp:txXfrm>
    </dsp:sp>
    <dsp:sp modelId="{853893A4-8C8F-48C5-A898-7920542257FC}">
      <dsp:nvSpPr>
        <dsp:cNvPr id="0" name=""/>
        <dsp:cNvSpPr/>
      </dsp:nvSpPr>
      <dsp:spPr>
        <a:xfrm>
          <a:off x="2325171" y="2445221"/>
          <a:ext cx="255061" cy="255061"/>
        </a:xfrm>
        <a:prstGeom prst="ellipse">
          <a:avLst/>
        </a:prstGeom>
        <a:solidFill>
          <a:schemeClr val="accent3">
            <a:hueOff val="-705882"/>
            <a:satOff val="-25000"/>
            <a:lumOff val="-6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1B35-A2FA-48F9-91CD-682A146279B0}">
      <dsp:nvSpPr>
        <dsp:cNvPr id="0" name=""/>
        <dsp:cNvSpPr/>
      </dsp:nvSpPr>
      <dsp:spPr>
        <a:xfrm>
          <a:off x="2520281" y="2572752"/>
          <a:ext cx="1407316" cy="1855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5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資料清理</a:t>
          </a:r>
        </a:p>
      </dsp:txBody>
      <dsp:txXfrm>
        <a:off x="2520281" y="2572752"/>
        <a:ext cx="1407316" cy="1855392"/>
      </dsp:txXfrm>
    </dsp:sp>
    <dsp:sp modelId="{CE8FC55D-6B6C-4F33-97E7-CE3E2AFBDECA}">
      <dsp:nvSpPr>
        <dsp:cNvPr id="0" name=""/>
        <dsp:cNvSpPr/>
      </dsp:nvSpPr>
      <dsp:spPr>
        <a:xfrm>
          <a:off x="3458776" y="1769486"/>
          <a:ext cx="340081" cy="340081"/>
        </a:xfrm>
        <a:prstGeom prst="ellipse">
          <a:avLst/>
        </a:prstGeom>
        <a:solidFill>
          <a:schemeClr val="accent3">
            <a:hueOff val="-1411764"/>
            <a:satOff val="-50000"/>
            <a:lumOff val="-1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2D6-81BB-4FE4-B258-F78FDACB758A}">
      <dsp:nvSpPr>
        <dsp:cNvPr id="0" name=""/>
        <dsp:cNvSpPr/>
      </dsp:nvSpPr>
      <dsp:spPr>
        <a:xfrm>
          <a:off x="3717808" y="1939527"/>
          <a:ext cx="1888121" cy="248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資料儲存</a:t>
          </a:r>
        </a:p>
      </dsp:txBody>
      <dsp:txXfrm>
        <a:off x="3717808" y="1939527"/>
        <a:ext cx="1888121" cy="2488617"/>
      </dsp:txXfrm>
    </dsp:sp>
    <dsp:sp modelId="{20C972B0-8F84-4A80-A6D5-40746EE6F6CF}">
      <dsp:nvSpPr>
        <dsp:cNvPr id="0" name=""/>
        <dsp:cNvSpPr/>
      </dsp:nvSpPr>
      <dsp:spPr>
        <a:xfrm>
          <a:off x="4776592" y="1241651"/>
          <a:ext cx="439271" cy="439271"/>
        </a:xfrm>
        <a:prstGeom prst="ellipse">
          <a:avLst/>
        </a:prstGeom>
        <a:solidFill>
          <a:schemeClr val="accent3">
            <a:hueOff val="-2117647"/>
            <a:satOff val="-75000"/>
            <a:lumOff val="-198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9B4B-80F1-43CC-932F-5620471945EB}">
      <dsp:nvSpPr>
        <dsp:cNvPr id="0" name=""/>
        <dsp:cNvSpPr/>
      </dsp:nvSpPr>
      <dsp:spPr>
        <a:xfrm>
          <a:off x="5007812" y="1461287"/>
          <a:ext cx="1774502" cy="29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7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資料分析</a:t>
          </a:r>
        </a:p>
      </dsp:txBody>
      <dsp:txXfrm>
        <a:off x="5007812" y="1461287"/>
        <a:ext cx="1774502" cy="2966857"/>
      </dsp:txXfrm>
    </dsp:sp>
    <dsp:sp modelId="{6C8C0FEF-8498-44AB-90FB-0733177C2CC7}">
      <dsp:nvSpPr>
        <dsp:cNvPr id="0" name=""/>
        <dsp:cNvSpPr/>
      </dsp:nvSpPr>
      <dsp:spPr>
        <a:xfrm>
          <a:off x="6133376" y="889171"/>
          <a:ext cx="559717" cy="559717"/>
        </a:xfrm>
        <a:prstGeom prst="ellipse">
          <a:avLst/>
        </a:prstGeom>
        <a:solidFill>
          <a:schemeClr val="accent3">
            <a:hueOff val="-2823529"/>
            <a:satOff val="-100000"/>
            <a:lumOff val="-2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FCB0B-C66C-4B5B-BCC3-F6B51E506E67}">
      <dsp:nvSpPr>
        <dsp:cNvPr id="0" name=""/>
        <dsp:cNvSpPr/>
      </dsp:nvSpPr>
      <dsp:spPr>
        <a:xfrm>
          <a:off x="6592663" y="1169030"/>
          <a:ext cx="1836057" cy="32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583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數據視覺化</a:t>
          </a:r>
        </a:p>
      </dsp:txBody>
      <dsp:txXfrm>
        <a:off x="6592663" y="1169030"/>
        <a:ext cx="1836057" cy="325911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F084FA-8957-4352-8DD3-3B8C0F673383}">
      <dsp:nvSpPr>
        <dsp:cNvPr id="0" name=""/>
        <dsp:cNvSpPr/>
      </dsp:nvSpPr>
      <dsp:spPr>
        <a:xfrm>
          <a:off x="745209" y="0"/>
          <a:ext cx="7085032" cy="44281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6D174-8065-44B4-8062-DD9C3EDC011E}">
      <dsp:nvSpPr>
        <dsp:cNvPr id="0" name=""/>
        <dsp:cNvSpPr/>
      </dsp:nvSpPr>
      <dsp:spPr>
        <a:xfrm>
          <a:off x="1443084" y="3292768"/>
          <a:ext cx="162955" cy="1629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0B479-226F-4BB9-ADE1-F6A7CFD2103D}">
      <dsp:nvSpPr>
        <dsp:cNvPr id="0" name=""/>
        <dsp:cNvSpPr/>
      </dsp:nvSpPr>
      <dsp:spPr>
        <a:xfrm>
          <a:off x="1699076" y="3374246"/>
          <a:ext cx="2215421" cy="105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資料搜集</a:t>
          </a:r>
        </a:p>
      </dsp:txBody>
      <dsp:txXfrm>
        <a:off x="1699076" y="3374246"/>
        <a:ext cx="2215421" cy="1053898"/>
      </dsp:txXfrm>
    </dsp:sp>
    <dsp:sp modelId="{853893A4-8C8F-48C5-A898-7920542257FC}">
      <dsp:nvSpPr>
        <dsp:cNvPr id="0" name=""/>
        <dsp:cNvSpPr/>
      </dsp:nvSpPr>
      <dsp:spPr>
        <a:xfrm>
          <a:off x="2325171" y="2445221"/>
          <a:ext cx="255061" cy="255061"/>
        </a:xfrm>
        <a:prstGeom prst="ellipse">
          <a:avLst/>
        </a:prstGeom>
        <a:solidFill>
          <a:schemeClr val="accent3">
            <a:hueOff val="-705882"/>
            <a:satOff val="-25000"/>
            <a:lumOff val="-6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1B35-A2FA-48F9-91CD-682A146279B0}">
      <dsp:nvSpPr>
        <dsp:cNvPr id="0" name=""/>
        <dsp:cNvSpPr/>
      </dsp:nvSpPr>
      <dsp:spPr>
        <a:xfrm>
          <a:off x="2520281" y="2572752"/>
          <a:ext cx="1407316" cy="1855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5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資料清理</a:t>
          </a:r>
        </a:p>
      </dsp:txBody>
      <dsp:txXfrm>
        <a:off x="2520281" y="2572752"/>
        <a:ext cx="1407316" cy="1855392"/>
      </dsp:txXfrm>
    </dsp:sp>
    <dsp:sp modelId="{CE8FC55D-6B6C-4F33-97E7-CE3E2AFBDECA}">
      <dsp:nvSpPr>
        <dsp:cNvPr id="0" name=""/>
        <dsp:cNvSpPr/>
      </dsp:nvSpPr>
      <dsp:spPr>
        <a:xfrm>
          <a:off x="3458776" y="1769486"/>
          <a:ext cx="340081" cy="340081"/>
        </a:xfrm>
        <a:prstGeom prst="ellipse">
          <a:avLst/>
        </a:prstGeom>
        <a:solidFill>
          <a:schemeClr val="accent3">
            <a:hueOff val="-1411764"/>
            <a:satOff val="-50000"/>
            <a:lumOff val="-1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2D6-81BB-4FE4-B258-F78FDACB758A}">
      <dsp:nvSpPr>
        <dsp:cNvPr id="0" name=""/>
        <dsp:cNvSpPr/>
      </dsp:nvSpPr>
      <dsp:spPr>
        <a:xfrm>
          <a:off x="3717808" y="1939527"/>
          <a:ext cx="1888121" cy="248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資料儲存</a:t>
          </a:r>
        </a:p>
      </dsp:txBody>
      <dsp:txXfrm>
        <a:off x="3717808" y="1939527"/>
        <a:ext cx="1888121" cy="2488617"/>
      </dsp:txXfrm>
    </dsp:sp>
    <dsp:sp modelId="{20C972B0-8F84-4A80-A6D5-40746EE6F6CF}">
      <dsp:nvSpPr>
        <dsp:cNvPr id="0" name=""/>
        <dsp:cNvSpPr/>
      </dsp:nvSpPr>
      <dsp:spPr>
        <a:xfrm>
          <a:off x="4776592" y="1241651"/>
          <a:ext cx="439271" cy="439271"/>
        </a:xfrm>
        <a:prstGeom prst="ellipse">
          <a:avLst/>
        </a:prstGeom>
        <a:solidFill>
          <a:schemeClr val="accent3">
            <a:hueOff val="-2117647"/>
            <a:satOff val="-75000"/>
            <a:lumOff val="-198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9B4B-80F1-43CC-932F-5620471945EB}">
      <dsp:nvSpPr>
        <dsp:cNvPr id="0" name=""/>
        <dsp:cNvSpPr/>
      </dsp:nvSpPr>
      <dsp:spPr>
        <a:xfrm>
          <a:off x="5007812" y="1461287"/>
          <a:ext cx="1774502" cy="29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7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資料分析</a:t>
          </a:r>
        </a:p>
      </dsp:txBody>
      <dsp:txXfrm>
        <a:off x="5007812" y="1461287"/>
        <a:ext cx="1774502" cy="2966857"/>
      </dsp:txXfrm>
    </dsp:sp>
    <dsp:sp modelId="{6C8C0FEF-8498-44AB-90FB-0733177C2CC7}">
      <dsp:nvSpPr>
        <dsp:cNvPr id="0" name=""/>
        <dsp:cNvSpPr/>
      </dsp:nvSpPr>
      <dsp:spPr>
        <a:xfrm>
          <a:off x="6133376" y="889171"/>
          <a:ext cx="559717" cy="559717"/>
        </a:xfrm>
        <a:prstGeom prst="ellipse">
          <a:avLst/>
        </a:prstGeom>
        <a:solidFill>
          <a:schemeClr val="accent3">
            <a:hueOff val="-2823529"/>
            <a:satOff val="-100000"/>
            <a:lumOff val="-2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FCB0B-C66C-4B5B-BCC3-F6B51E506E67}">
      <dsp:nvSpPr>
        <dsp:cNvPr id="0" name=""/>
        <dsp:cNvSpPr/>
      </dsp:nvSpPr>
      <dsp:spPr>
        <a:xfrm>
          <a:off x="6592663" y="1169030"/>
          <a:ext cx="1836057" cy="32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583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數據視覺化</a:t>
          </a:r>
        </a:p>
      </dsp:txBody>
      <dsp:txXfrm>
        <a:off x="6592663" y="1169030"/>
        <a:ext cx="1836057" cy="325911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F084FA-8957-4352-8DD3-3B8C0F673383}">
      <dsp:nvSpPr>
        <dsp:cNvPr id="0" name=""/>
        <dsp:cNvSpPr/>
      </dsp:nvSpPr>
      <dsp:spPr>
        <a:xfrm>
          <a:off x="745209" y="0"/>
          <a:ext cx="7085032" cy="44281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6D174-8065-44B4-8062-DD9C3EDC011E}">
      <dsp:nvSpPr>
        <dsp:cNvPr id="0" name=""/>
        <dsp:cNvSpPr/>
      </dsp:nvSpPr>
      <dsp:spPr>
        <a:xfrm>
          <a:off x="1443084" y="3292768"/>
          <a:ext cx="162955" cy="1629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0B479-226F-4BB9-ADE1-F6A7CFD2103D}">
      <dsp:nvSpPr>
        <dsp:cNvPr id="0" name=""/>
        <dsp:cNvSpPr/>
      </dsp:nvSpPr>
      <dsp:spPr>
        <a:xfrm>
          <a:off x="1699076" y="3374246"/>
          <a:ext cx="2215421" cy="105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資料搜集</a:t>
          </a:r>
        </a:p>
      </dsp:txBody>
      <dsp:txXfrm>
        <a:off x="1699076" y="3374246"/>
        <a:ext cx="2215421" cy="1053898"/>
      </dsp:txXfrm>
    </dsp:sp>
    <dsp:sp modelId="{853893A4-8C8F-48C5-A898-7920542257FC}">
      <dsp:nvSpPr>
        <dsp:cNvPr id="0" name=""/>
        <dsp:cNvSpPr/>
      </dsp:nvSpPr>
      <dsp:spPr>
        <a:xfrm>
          <a:off x="2325171" y="2445221"/>
          <a:ext cx="255061" cy="255061"/>
        </a:xfrm>
        <a:prstGeom prst="ellipse">
          <a:avLst/>
        </a:prstGeom>
        <a:solidFill>
          <a:schemeClr val="accent3">
            <a:hueOff val="-705882"/>
            <a:satOff val="-25000"/>
            <a:lumOff val="-6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1B35-A2FA-48F9-91CD-682A146279B0}">
      <dsp:nvSpPr>
        <dsp:cNvPr id="0" name=""/>
        <dsp:cNvSpPr/>
      </dsp:nvSpPr>
      <dsp:spPr>
        <a:xfrm>
          <a:off x="2520281" y="2572752"/>
          <a:ext cx="1407316" cy="1855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5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資料清理</a:t>
          </a:r>
        </a:p>
      </dsp:txBody>
      <dsp:txXfrm>
        <a:off x="2520281" y="2572752"/>
        <a:ext cx="1407316" cy="1855392"/>
      </dsp:txXfrm>
    </dsp:sp>
    <dsp:sp modelId="{CE8FC55D-6B6C-4F33-97E7-CE3E2AFBDECA}">
      <dsp:nvSpPr>
        <dsp:cNvPr id="0" name=""/>
        <dsp:cNvSpPr/>
      </dsp:nvSpPr>
      <dsp:spPr>
        <a:xfrm>
          <a:off x="3458776" y="1769486"/>
          <a:ext cx="340081" cy="340081"/>
        </a:xfrm>
        <a:prstGeom prst="ellipse">
          <a:avLst/>
        </a:prstGeom>
        <a:solidFill>
          <a:schemeClr val="accent3">
            <a:hueOff val="-1411764"/>
            <a:satOff val="-50000"/>
            <a:lumOff val="-1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2D6-81BB-4FE4-B258-F78FDACB758A}">
      <dsp:nvSpPr>
        <dsp:cNvPr id="0" name=""/>
        <dsp:cNvSpPr/>
      </dsp:nvSpPr>
      <dsp:spPr>
        <a:xfrm>
          <a:off x="3717808" y="1939527"/>
          <a:ext cx="1888121" cy="248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資料儲存</a:t>
          </a:r>
        </a:p>
      </dsp:txBody>
      <dsp:txXfrm>
        <a:off x="3717808" y="1939527"/>
        <a:ext cx="1888121" cy="2488617"/>
      </dsp:txXfrm>
    </dsp:sp>
    <dsp:sp modelId="{20C972B0-8F84-4A80-A6D5-40746EE6F6CF}">
      <dsp:nvSpPr>
        <dsp:cNvPr id="0" name=""/>
        <dsp:cNvSpPr/>
      </dsp:nvSpPr>
      <dsp:spPr>
        <a:xfrm>
          <a:off x="4776592" y="1241651"/>
          <a:ext cx="439271" cy="439271"/>
        </a:xfrm>
        <a:prstGeom prst="ellipse">
          <a:avLst/>
        </a:prstGeom>
        <a:solidFill>
          <a:schemeClr val="accent3">
            <a:hueOff val="-2117647"/>
            <a:satOff val="-75000"/>
            <a:lumOff val="-198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9B4B-80F1-43CC-932F-5620471945EB}">
      <dsp:nvSpPr>
        <dsp:cNvPr id="0" name=""/>
        <dsp:cNvSpPr/>
      </dsp:nvSpPr>
      <dsp:spPr>
        <a:xfrm>
          <a:off x="5007812" y="1461287"/>
          <a:ext cx="1774502" cy="29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7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資料分析</a:t>
          </a:r>
        </a:p>
      </dsp:txBody>
      <dsp:txXfrm>
        <a:off x="5007812" y="1461287"/>
        <a:ext cx="1774502" cy="2966857"/>
      </dsp:txXfrm>
    </dsp:sp>
    <dsp:sp modelId="{6C8C0FEF-8498-44AB-90FB-0733177C2CC7}">
      <dsp:nvSpPr>
        <dsp:cNvPr id="0" name=""/>
        <dsp:cNvSpPr/>
      </dsp:nvSpPr>
      <dsp:spPr>
        <a:xfrm>
          <a:off x="6133376" y="889171"/>
          <a:ext cx="559717" cy="559717"/>
        </a:xfrm>
        <a:prstGeom prst="ellipse">
          <a:avLst/>
        </a:prstGeom>
        <a:solidFill>
          <a:schemeClr val="accent3">
            <a:hueOff val="-2823529"/>
            <a:satOff val="-100000"/>
            <a:lumOff val="-2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FCB0B-C66C-4B5B-BCC3-F6B51E506E67}">
      <dsp:nvSpPr>
        <dsp:cNvPr id="0" name=""/>
        <dsp:cNvSpPr/>
      </dsp:nvSpPr>
      <dsp:spPr>
        <a:xfrm>
          <a:off x="6592663" y="1169030"/>
          <a:ext cx="1836057" cy="32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583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數據視覺化</a:t>
          </a:r>
        </a:p>
      </dsp:txBody>
      <dsp:txXfrm>
        <a:off x="6592663" y="1169030"/>
        <a:ext cx="1836057" cy="325911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F084FA-8957-4352-8DD3-3B8C0F673383}">
      <dsp:nvSpPr>
        <dsp:cNvPr id="0" name=""/>
        <dsp:cNvSpPr/>
      </dsp:nvSpPr>
      <dsp:spPr>
        <a:xfrm>
          <a:off x="745209" y="0"/>
          <a:ext cx="7085032" cy="44281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6D174-8065-44B4-8062-DD9C3EDC011E}">
      <dsp:nvSpPr>
        <dsp:cNvPr id="0" name=""/>
        <dsp:cNvSpPr/>
      </dsp:nvSpPr>
      <dsp:spPr>
        <a:xfrm>
          <a:off x="1443084" y="3292768"/>
          <a:ext cx="162955" cy="1629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0B479-226F-4BB9-ADE1-F6A7CFD2103D}">
      <dsp:nvSpPr>
        <dsp:cNvPr id="0" name=""/>
        <dsp:cNvSpPr/>
      </dsp:nvSpPr>
      <dsp:spPr>
        <a:xfrm>
          <a:off x="1699076" y="3374246"/>
          <a:ext cx="2215421" cy="105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資料搜集</a:t>
          </a:r>
        </a:p>
      </dsp:txBody>
      <dsp:txXfrm>
        <a:off x="1699076" y="3374246"/>
        <a:ext cx="2215421" cy="1053898"/>
      </dsp:txXfrm>
    </dsp:sp>
    <dsp:sp modelId="{853893A4-8C8F-48C5-A898-7920542257FC}">
      <dsp:nvSpPr>
        <dsp:cNvPr id="0" name=""/>
        <dsp:cNvSpPr/>
      </dsp:nvSpPr>
      <dsp:spPr>
        <a:xfrm>
          <a:off x="2325171" y="2445221"/>
          <a:ext cx="255061" cy="255061"/>
        </a:xfrm>
        <a:prstGeom prst="ellipse">
          <a:avLst/>
        </a:prstGeom>
        <a:solidFill>
          <a:schemeClr val="accent3">
            <a:hueOff val="-705882"/>
            <a:satOff val="-25000"/>
            <a:lumOff val="-6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21B35-A2FA-48F9-91CD-682A146279B0}">
      <dsp:nvSpPr>
        <dsp:cNvPr id="0" name=""/>
        <dsp:cNvSpPr/>
      </dsp:nvSpPr>
      <dsp:spPr>
        <a:xfrm>
          <a:off x="2520281" y="2572752"/>
          <a:ext cx="1407316" cy="1855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5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資料清理</a:t>
          </a:r>
        </a:p>
      </dsp:txBody>
      <dsp:txXfrm>
        <a:off x="2520281" y="2572752"/>
        <a:ext cx="1407316" cy="1855392"/>
      </dsp:txXfrm>
    </dsp:sp>
    <dsp:sp modelId="{CE8FC55D-6B6C-4F33-97E7-CE3E2AFBDECA}">
      <dsp:nvSpPr>
        <dsp:cNvPr id="0" name=""/>
        <dsp:cNvSpPr/>
      </dsp:nvSpPr>
      <dsp:spPr>
        <a:xfrm>
          <a:off x="3458776" y="1769486"/>
          <a:ext cx="340081" cy="340081"/>
        </a:xfrm>
        <a:prstGeom prst="ellipse">
          <a:avLst/>
        </a:prstGeom>
        <a:solidFill>
          <a:schemeClr val="accent3">
            <a:hueOff val="-1411764"/>
            <a:satOff val="-50000"/>
            <a:lumOff val="-1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2D6-81BB-4FE4-B258-F78FDACB758A}">
      <dsp:nvSpPr>
        <dsp:cNvPr id="0" name=""/>
        <dsp:cNvSpPr/>
      </dsp:nvSpPr>
      <dsp:spPr>
        <a:xfrm>
          <a:off x="3717808" y="1939527"/>
          <a:ext cx="1888121" cy="248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2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資料儲存</a:t>
          </a:r>
        </a:p>
      </dsp:txBody>
      <dsp:txXfrm>
        <a:off x="3717808" y="1939527"/>
        <a:ext cx="1888121" cy="2488617"/>
      </dsp:txXfrm>
    </dsp:sp>
    <dsp:sp modelId="{20C972B0-8F84-4A80-A6D5-40746EE6F6CF}">
      <dsp:nvSpPr>
        <dsp:cNvPr id="0" name=""/>
        <dsp:cNvSpPr/>
      </dsp:nvSpPr>
      <dsp:spPr>
        <a:xfrm>
          <a:off x="4776592" y="1241651"/>
          <a:ext cx="439271" cy="439271"/>
        </a:xfrm>
        <a:prstGeom prst="ellipse">
          <a:avLst/>
        </a:prstGeom>
        <a:solidFill>
          <a:schemeClr val="accent3">
            <a:hueOff val="-2117647"/>
            <a:satOff val="-75000"/>
            <a:lumOff val="-198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9B4B-80F1-43CC-932F-5620471945EB}">
      <dsp:nvSpPr>
        <dsp:cNvPr id="0" name=""/>
        <dsp:cNvSpPr/>
      </dsp:nvSpPr>
      <dsp:spPr>
        <a:xfrm>
          <a:off x="5007812" y="1461287"/>
          <a:ext cx="1774502" cy="29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76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資料分析</a:t>
          </a:r>
        </a:p>
      </dsp:txBody>
      <dsp:txXfrm>
        <a:off x="5007812" y="1461287"/>
        <a:ext cx="1774502" cy="2966857"/>
      </dsp:txXfrm>
    </dsp:sp>
    <dsp:sp modelId="{6C8C0FEF-8498-44AB-90FB-0733177C2CC7}">
      <dsp:nvSpPr>
        <dsp:cNvPr id="0" name=""/>
        <dsp:cNvSpPr/>
      </dsp:nvSpPr>
      <dsp:spPr>
        <a:xfrm>
          <a:off x="6133376" y="889171"/>
          <a:ext cx="559717" cy="559717"/>
        </a:xfrm>
        <a:prstGeom prst="ellipse">
          <a:avLst/>
        </a:prstGeom>
        <a:solidFill>
          <a:schemeClr val="accent3">
            <a:hueOff val="-2823529"/>
            <a:satOff val="-100000"/>
            <a:lumOff val="-2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FCB0B-C66C-4B5B-BCC3-F6B51E506E67}">
      <dsp:nvSpPr>
        <dsp:cNvPr id="0" name=""/>
        <dsp:cNvSpPr/>
      </dsp:nvSpPr>
      <dsp:spPr>
        <a:xfrm>
          <a:off x="6592663" y="1169030"/>
          <a:ext cx="1836057" cy="32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583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數據視覺化</a:t>
          </a:r>
        </a:p>
      </dsp:txBody>
      <dsp:txXfrm>
        <a:off x="6592663" y="1169030"/>
        <a:ext cx="1836057" cy="3259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2018/10/18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2018/10/18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10BA7-4BD2-4407-A8BB-D134DFE82E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089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47240070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1713852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862013"/>
            <a:ext cx="1959769" cy="238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62013"/>
            <a:ext cx="5822156" cy="238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53187931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195264"/>
            <a:ext cx="8229600" cy="42148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hangingPunct="1"/>
            <a:endParaRPr kumimoji="0" lang="zh-TW" alt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hangingPunct="1"/>
            <a:endParaRPr kumimoji="0" lang="zh-TW" alt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6187197"/>
      </p:ext>
    </p:extLst>
  </p:cSld>
  <p:clrMapOvr>
    <a:masterClrMapping/>
  </p:clrMapOvr>
  <p:transition spd="slow"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3734286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08451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85603584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964456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2543058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2506720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640369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225556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62012"/>
            <a:ext cx="7839075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647950"/>
            <a:ext cx="78390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rgitdata.com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cktpub.com/big-data-and-business-intelligence/machine-learning-r-cookbook" TargetMode="External"/><Relationship Id="rId5" Type="http://schemas.openxmlformats.org/officeDocument/2006/relationships/hyperlink" Target="https://www.packtpub.com/big-data-and-business-intelligence/r-data-science-cookbook" TargetMode="External"/><Relationship Id="rId4" Type="http://schemas.openxmlformats.org/officeDocument/2006/relationships/hyperlink" Target="https://www.facebook.com/largitdat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7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Qr2nVvkLz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23420" y="962932"/>
            <a:ext cx="1115616" cy="98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71600" y="2475580"/>
            <a:ext cx="7272808" cy="1544196"/>
            <a:chOff x="-396" y="-154"/>
            <a:chExt cx="7326" cy="1778"/>
          </a:xfrm>
        </p:grpSpPr>
        <p:sp>
          <p:nvSpPr>
            <p:cNvPr id="15363" name="Rectangle 3"/>
            <p:cNvSpPr>
              <a:spLocks/>
            </p:cNvSpPr>
            <p:nvPr/>
          </p:nvSpPr>
          <p:spPr bwMode="auto">
            <a:xfrm>
              <a:off x="-396" y="-154"/>
              <a:ext cx="7326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kumimoji="0" lang="zh-TW" altLang="en-US" sz="3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破解</a:t>
              </a:r>
              <a:r>
                <a:rPr kumimoji="0" lang="en-US" altLang="zh-TW" sz="3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AI</a:t>
              </a:r>
              <a:r>
                <a:rPr kumimoji="0" lang="zh-TW" altLang="en-US" sz="3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之謎 首部曲 認識：</a:t>
              </a:r>
              <a:endParaRPr kumimoji="0" lang="en-US" altLang="zh-TW" sz="3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  <a:p>
              <a:pPr algn="ctr" eaLnBrk="1" hangingPunct="1"/>
              <a:r>
                <a:rPr kumimoji="0" lang="en-US" altLang="zh-TW" sz="3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AI</a:t>
              </a:r>
              <a:r>
                <a:rPr kumimoji="0" lang="zh-TW" altLang="en-US" sz="3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的前世今生，數據預測未來</a:t>
              </a:r>
              <a:endParaRPr kumimoji="0" lang="zh-TW" altLang="zh-TW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15364" name="Rectangle 4"/>
            <p:cNvSpPr>
              <a:spLocks/>
            </p:cNvSpPr>
            <p:nvPr/>
          </p:nvSpPr>
          <p:spPr bwMode="auto">
            <a:xfrm>
              <a:off x="-24" y="952"/>
              <a:ext cx="6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kumimoji="0" lang="zh-TW" altLang="en-US" sz="2000" dirty="0">
                  <a:solidFill>
                    <a:srgbClr val="FFFFFF">
                      <a:lumMod val="6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Bebas Neue" charset="0"/>
                  <a:sym typeface="Bebas Neue" charset="0"/>
                </a:rPr>
                <a:t>丘祐瑋</a:t>
              </a:r>
              <a:r>
                <a:rPr kumimoji="0" lang="en-US" altLang="zh-TW" sz="2000" dirty="0">
                  <a:solidFill>
                    <a:srgbClr val="FFFFFF">
                      <a:lumMod val="6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Bebas Neue" charset="0"/>
                  <a:sym typeface="Bebas Neue" charset="0"/>
                </a:rPr>
                <a:t> </a:t>
              </a:r>
              <a:r>
                <a:rPr kumimoji="0" lang="mr-IN" altLang="zh-TW" sz="2000" dirty="0">
                  <a:solidFill>
                    <a:srgbClr val="FFFFFF">
                      <a:lumMod val="6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Bebas Neue" charset="0"/>
                  <a:sym typeface="Bebas Neue" charset="0"/>
                </a:rPr>
                <a:t>–</a:t>
              </a:r>
              <a:r>
                <a:rPr kumimoji="0" lang="en-US" altLang="zh-TW" sz="2000" dirty="0">
                  <a:solidFill>
                    <a:srgbClr val="FFFFFF">
                      <a:lumMod val="6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Bebas Neue" charset="0"/>
                  <a:sym typeface="Bebas Neue" charset="0"/>
                </a:rPr>
                <a:t> David Chiu</a:t>
              </a:r>
            </a:p>
          </p:txBody>
        </p:sp>
      </p:grp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2665161" y="2211710"/>
            <a:ext cx="386893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ln>
                <a:solidFill>
                  <a:srgbClr val="737373"/>
                </a:solidFill>
              </a:ln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42501" y="396381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kumimoji="0" lang="en-US" altLang="zh-TW" dirty="0">
                <a:solidFill>
                  <a:srgbClr val="FF5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EMAIL: david@largitdata.com</a:t>
            </a:r>
          </a:p>
          <a:p>
            <a:pPr algn="ctr" eaLnBrk="1" hangingPunct="1"/>
            <a:r>
              <a:rPr kumimoji="0" lang="zh-TW" altLang="en-US" dirty="0">
                <a:solidFill>
                  <a:srgbClr val="FF5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網站</a:t>
            </a:r>
            <a:r>
              <a:rPr kumimoji="0" lang="en-US" altLang="zh-TW" dirty="0">
                <a:solidFill>
                  <a:srgbClr val="FF5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: www.largitdata.com</a:t>
            </a:r>
          </a:p>
          <a:p>
            <a:pPr algn="ctr" eaLnBrk="1" hangingPunct="1"/>
            <a:r>
              <a:rPr kumimoji="0" lang="zh-TW" altLang="en-US" dirty="0">
                <a:solidFill>
                  <a:srgbClr val="FF5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電話</a:t>
            </a:r>
            <a:r>
              <a:rPr kumimoji="0" lang="en-US" altLang="zh-TW" dirty="0">
                <a:solidFill>
                  <a:srgbClr val="FF5A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: +886929094381</a:t>
            </a:r>
          </a:p>
          <a:p>
            <a:pPr algn="ctr" eaLnBrk="1" hangingPunct="1"/>
            <a:endParaRPr kumimoji="0" lang="en-US" altLang="zh-TW" dirty="0">
              <a:solidFill>
                <a:srgbClr val="FF5A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  <a:p>
            <a:pPr algn="ctr" eaLnBrk="1" hangingPunct="1"/>
            <a:endParaRPr kumimoji="0" lang="zh-TW" altLang="en-US" dirty="0">
              <a:solidFill>
                <a:srgbClr val="FF5A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3948" y="-1094477"/>
            <a:ext cx="9669248" cy="7629641"/>
          </a:xfrm>
          <a:prstGeom prst="rect">
            <a:avLst/>
          </a:prstGeom>
        </p:spPr>
      </p:pic>
      <p:sp>
        <p:nvSpPr>
          <p:cNvPr id="5" name="文字方塊 5"/>
          <p:cNvSpPr txBox="1"/>
          <p:nvPr/>
        </p:nvSpPr>
        <p:spPr>
          <a:xfrm>
            <a:off x="131513" y="2790500"/>
            <a:ext cx="545607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kumimoji="0" lang="zh-TW" altLang="en-US" sz="33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讓我問你一個問題，你必須作答。 根據你的回答，我將能判定：你是</a:t>
            </a:r>
            <a:r>
              <a:rPr kumimoji="0" lang="zh-TW" altLang="en-US" sz="33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人</a:t>
            </a:r>
            <a:r>
              <a:rPr kumimoji="0" lang="zh-TW" altLang="en-US" sz="33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，還是</a:t>
            </a:r>
            <a:r>
              <a:rPr kumimoji="0" lang="zh-TW" altLang="en-US" sz="3300" b="1" dirty="0">
                <a:solidFill>
                  <a:srgbClr val="FFAF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機器</a:t>
            </a:r>
          </a:p>
        </p:txBody>
      </p:sp>
    </p:spTree>
    <p:extLst>
      <p:ext uri="{BB962C8B-B14F-4D97-AF65-F5344CB8AC3E}">
        <p14:creationId xmlns="" xmlns:p14="http://schemas.microsoft.com/office/powerpoint/2010/main" val="777222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R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544" y="742295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Arial"/>
              <a:buChar char="•"/>
            </a:pP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AT&amp;T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貝爾實驗室暨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語言所發展出來的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GNU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專案 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提供統計分析與圖形視覺化功能的開來源程式語言 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使用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C, Fortran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程式設計的函式語言</a:t>
            </a:r>
            <a:endParaRPr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" name="圖片 3" descr="Screen Shot 2017-01-13 at 4.43.5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2427734"/>
            <a:ext cx="3758543" cy="25435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1383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R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544" y="699542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Arial"/>
              <a:buChar char="•"/>
            </a:pP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語言的方言 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分支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 </a:t>
            </a:r>
          </a:p>
          <a:p>
            <a:pPr eaLnBrk="1" hangingPunct="1"/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受到函數式程式設計語言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Scheme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的啟發，因而想將 該功能加入到 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語言當中 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buFont typeface="Arial"/>
              <a:buChar char="•"/>
            </a:pPr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buFont typeface="Arial"/>
              <a:buChar char="•"/>
            </a:pP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1992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年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Ross Ihaka 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與 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Robert Gentleman 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為了教 授統計，因此開發出了 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R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 </a:t>
            </a:r>
            <a:endParaRPr kumimoji="0" lang="en-US" altLang="zh-Hant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buFont typeface="Arial"/>
              <a:buChar char="•"/>
            </a:pPr>
            <a:endParaRPr kumimoji="0" lang="zh-Hant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buFont typeface="Arial"/>
              <a:buChar char="•"/>
            </a:pP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除了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R 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以外，還有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S-Plus</a:t>
            </a:r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，但兩個分支走向不同 ，一個走向社群，一個走向商業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952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R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544" y="699542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立即完成統計分析 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數據處理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資料分析 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報表製作  </a:t>
            </a:r>
          </a:p>
          <a:p>
            <a:pPr eaLnBrk="1" hangingPunct="1"/>
            <a:endParaRPr kumimoji="0"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內建許多數學函式及圖形套件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也可安裝協力廠商套件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 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可以結合其他語言：如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Java, C++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免費且開源 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http://cran.r-project.org/src/base/ </a:t>
            </a:r>
          </a:p>
          <a:p>
            <a:pPr eaLnBrk="1" hangingPunct="1"/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容易擴充和客制化 </a:t>
            </a:r>
            <a:endParaRPr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" name="圖片 1" descr="Screen Shot 2017-01-13 at 4.48.24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681" y="672555"/>
            <a:ext cx="2463571" cy="1837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9694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Python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動態語言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(Dynamic Language)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於執行時期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(Runtime)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執行程式碼 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不用編譯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Dynamic Type: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函式與變數都不需要宣告類型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直譯式語言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(Interpreted Language)</a:t>
            </a: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 每次執行後可以直接看到結果  </a:t>
            </a:r>
          </a:p>
          <a:p>
            <a:pPr eaLnBrk="1" hangingPunct="1"/>
            <a:endParaRPr kumimoji="0" lang="en-US" altLang="zh-Hant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Hant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物件導向語言 </a:t>
            </a:r>
            <a:r>
              <a:rPr kumimoji="0" lang="en-US" altLang="zh-Hant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(OOP) </a:t>
            </a:r>
            <a:endParaRPr kumimoji="0" lang="zh-Hant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可執行於多平臺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(Python VM)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" name="圖片 1" descr="Screen Shot 2017-01-13 at 2.51.5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3579862"/>
            <a:ext cx="3604840" cy="10206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0071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nl-NL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Guido van Rossum – Python </a:t>
            </a:r>
            <a:r>
              <a:rPr kumimoji="0" lang="zh-TW" altLang="nl-NL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之父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 descr="Screen Shot 2017-01-13 at 3.02.06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699542"/>
            <a:ext cx="7596336" cy="42433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3610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nl-NL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Python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無所不在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3.03.2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987574"/>
            <a:ext cx="6649600" cy="39987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0981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nl-NL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Python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簡單易用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 descr="Screen Shot 2017-01-13 at 3.04.1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843558"/>
            <a:ext cx="4165329" cy="4011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858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R </a:t>
            </a:r>
            <a:r>
              <a:rPr kumimoji="0" lang="en-US" sz="2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v.s</a:t>
            </a:r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. Python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337" y="781992"/>
            <a:ext cx="5826472" cy="4339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1421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資料科學步驟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/>
        </p:nvGraphicFramePr>
        <p:xfrm>
          <a:off x="35496" y="693638"/>
          <a:ext cx="8784976" cy="442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圓角矩形 8"/>
          <p:cNvSpPr/>
          <p:nvPr/>
        </p:nvSpPr>
        <p:spPr bwMode="auto">
          <a:xfrm>
            <a:off x="6012160" y="1347614"/>
            <a:ext cx="2636057" cy="864096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7907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lang="zh-TW" altLang="en-US" sz="28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人是視覺性的動物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935" y="965007"/>
            <a:ext cx="6696744" cy="376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5295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Picture 2" descr="https://videogamehistorian.files.wordpress.com/2014/04/97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595" y="-1068656"/>
            <a:ext cx="9469895" cy="7489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735" y="2858259"/>
            <a:ext cx="82711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kumimoji="0" lang="en-US" altLang="zh-TW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1945 </a:t>
            </a:r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年，第一台通用電腦 </a:t>
            </a:r>
            <a:r>
              <a:rPr kumimoji="0" lang="en-US" altLang="zh-TW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EDVAC </a:t>
            </a:r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問世</a:t>
            </a:r>
          </a:p>
          <a:p>
            <a:pPr algn="just" eaLnBrk="1" hangingPunct="1"/>
            <a:endParaRPr kumimoji="0" lang="zh-TW" altLang="en-US" sz="36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just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透過電腦的超強運算能力</a:t>
            </a:r>
          </a:p>
          <a:p>
            <a:pPr algn="just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大家希望電腦有一天會</a:t>
            </a:r>
            <a:r>
              <a:rPr kumimoji="0" lang="zh-TW" altLang="en-US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比人類更聰明</a:t>
            </a:r>
          </a:p>
        </p:txBody>
      </p:sp>
    </p:spTree>
    <p:extLst>
      <p:ext uri="{BB962C8B-B14F-4D97-AF65-F5344CB8AC3E}">
        <p14:creationId xmlns="" xmlns:p14="http://schemas.microsoft.com/office/powerpoint/2010/main" val="62335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這裡面有多少個 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9?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5" name="圖片 4" descr="Screen Shot 2017-01-13 at 2.40.24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843558"/>
            <a:ext cx="5865747" cy="41379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5009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資料視覺化的重要性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2.41.2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985884"/>
            <a:ext cx="5850242" cy="4157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9295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資料視覺化的重要性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99592" y="1131590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1854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年，霍亂疫情爆發，造成十天之內死了五百多人 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Dr. John Snow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將所有病患的住家位置點在地圖上，發現病例聚集在一口井附近</a:t>
            </a:r>
            <a:endParaRPr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" name="圖片 3" descr="Screen Shot 2017-01-13 at 2.43.43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843558"/>
            <a:ext cx="4161313" cy="38551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8235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拿破崙遠征俄國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2.44.2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915566"/>
            <a:ext cx="7540176" cy="36482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6927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資訊圖表的功能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s://upload.wikimedia.org/wikipedia/commons/thumb/2/29/Minard.png/600px-Mina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78" y="1572288"/>
            <a:ext cx="4621738" cy="22030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514" y="795462"/>
            <a:ext cx="3807098" cy="33546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39552" y="4227934"/>
            <a:ext cx="226215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1800" dirty="0">
                <a:solidFill>
                  <a:srgbClr val="FFFFFF"/>
                </a:solidFill>
                <a:sym typeface="Gill Sans" charset="0"/>
              </a:rPr>
              <a:t>Storytelling</a:t>
            </a:r>
          </a:p>
          <a:p>
            <a:pPr algn="ctr" eaLnBrk="1" hangingPunct="1"/>
            <a:r>
              <a:rPr kumimoji="0" lang="zh-TW" altLang="en-US" sz="1800" dirty="0">
                <a:solidFill>
                  <a:srgbClr val="FFFFFF"/>
                </a:solidFill>
                <a:sym typeface="Gill Sans" charset="0"/>
              </a:rPr>
              <a:t>向聽眾溝通已知資訊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652120" y="4227934"/>
            <a:ext cx="272382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1800" dirty="0">
                <a:solidFill>
                  <a:srgbClr val="FFFFFF"/>
                </a:solidFill>
                <a:sym typeface="Gill Sans" charset="0"/>
              </a:rPr>
              <a:t>Exploration</a:t>
            </a:r>
          </a:p>
          <a:p>
            <a:pPr algn="ctr" eaLnBrk="1" hangingPunct="1"/>
            <a:r>
              <a:rPr kumimoji="0" lang="zh-TW" altLang="en-US" sz="1800" dirty="0">
                <a:solidFill>
                  <a:srgbClr val="FFFFFF"/>
                </a:solidFill>
                <a:sym typeface="Gill Sans" charset="0"/>
              </a:rPr>
              <a:t>從資料中發現背後的事實</a:t>
            </a:r>
          </a:p>
        </p:txBody>
      </p:sp>
    </p:spTree>
    <p:extLst>
      <p:ext uri="{BB962C8B-B14F-4D97-AF65-F5344CB8AC3E}">
        <p14:creationId xmlns="" xmlns:p14="http://schemas.microsoft.com/office/powerpoint/2010/main" val="27007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539552" y="123478"/>
            <a:ext cx="815875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Hans </a:t>
            </a:r>
            <a:r>
              <a:rPr kumimoji="0" lang="en-US" altLang="zh-TW" sz="2400" dirty="0" err="1">
                <a:solidFill>
                  <a:srgbClr val="000000"/>
                </a:solidFill>
                <a:latin typeface="Gill Sans" charset="0"/>
                <a:sym typeface="Gill Sans" charset="0"/>
              </a:rPr>
              <a:t>Rosling's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200 Countries, 200 Years, 4 Minutes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967922" y="758870"/>
            <a:ext cx="59558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  <a:hlinkClick r:id="rId3"/>
              </a:rPr>
              <a:t>https://www.youtube.com/watch?v=jbkSRLYSojo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10" y="1272206"/>
            <a:ext cx="7073128" cy="3776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2257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打造資料科學團隊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59918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3" name="圖片 2" descr="Screen Shot 2017-01-12 at 11.41.3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1590"/>
            <a:ext cx="9144000" cy="316992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79512" y="555526"/>
            <a:ext cx="2069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zh-TW" altLang="en-US" sz="21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加一點數學統計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617168" y="555526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zh-TW" altLang="en-US" sz="21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加一點工程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957630" y="555526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zh-TW" altLang="en-US" sz="21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產生資料科學</a:t>
            </a:r>
          </a:p>
        </p:txBody>
      </p:sp>
    </p:spTree>
    <p:extLst>
      <p:ext uri="{BB962C8B-B14F-4D97-AF65-F5344CB8AC3E}">
        <p14:creationId xmlns="" xmlns:p14="http://schemas.microsoft.com/office/powerpoint/2010/main" val="1266852117"/>
      </p:ext>
    </p:extLst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2536" y="-236562"/>
            <a:ext cx="9577064" cy="544060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7544" y="699542"/>
            <a:ext cx="7128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TW" altLang="en-US" sz="3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要懂一點</a:t>
            </a:r>
            <a:r>
              <a:rPr kumimoji="0" lang="zh-TW" altLang="en-US" sz="3600" b="1" dirty="0">
                <a:solidFill>
                  <a:srgbClr val="FF82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工程</a:t>
            </a:r>
            <a:r>
              <a:rPr kumimoji="0" lang="zh-TW" altLang="en-US" sz="3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的</a:t>
            </a:r>
            <a:r>
              <a:rPr kumimoji="0" lang="zh-TW" altLang="en-US" sz="3600" b="1" dirty="0">
                <a:solidFill>
                  <a:srgbClr val="FFC8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統計學家</a:t>
            </a:r>
            <a:endParaRPr kumimoji="0" lang="en-US" altLang="zh-TW" sz="3600" b="1" dirty="0">
              <a:solidFill>
                <a:srgbClr val="FFC8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sym typeface="Gill Sans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TW" altLang="en-US" sz="3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要懂一點</a:t>
            </a:r>
            <a:r>
              <a:rPr kumimoji="0" lang="zh-TW" altLang="en-US" sz="3600" b="1" dirty="0">
                <a:solidFill>
                  <a:srgbClr val="FF82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統計</a:t>
            </a:r>
            <a:r>
              <a:rPr kumimoji="0" lang="zh-TW" altLang="en-US" sz="3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的</a:t>
            </a:r>
            <a:r>
              <a:rPr kumimoji="0" lang="zh-TW" altLang="en-US" sz="3600" b="1" dirty="0">
                <a:solidFill>
                  <a:srgbClr val="FFC8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  <a:sym typeface="Gill Sans" charset="0"/>
              </a:rPr>
              <a:t>工程師</a:t>
            </a:r>
            <a:endParaRPr kumimoji="0" lang="en-US" altLang="zh-TW" sz="3600" b="1" dirty="0">
              <a:solidFill>
                <a:srgbClr val="FFC8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3544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Screen Shot 2017-01-13 at 12.08.35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59" y="731353"/>
            <a:ext cx="8757137" cy="39972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只有工程統計還不夠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491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294623"/>
            <a:ext cx="9228549" cy="70290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0560" y="2592297"/>
            <a:ext cx="65119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en-US" altLang="zh-TW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1956 </a:t>
            </a:r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年舉辦于</a:t>
            </a:r>
            <a:r>
              <a:rPr kumimoji="0" lang="zh-TW" altLang="en-US" sz="28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達特茅斯</a:t>
            </a:r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的一場研討會</a:t>
            </a:r>
          </a:p>
          <a:p>
            <a:pPr algn="ctr" eaLnBrk="1" hangingPunct="1"/>
            <a:endParaRPr kumimoji="0" lang="zh-TW" altLang="en-US" sz="28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ctr" eaLnBrk="1" hangingPunct="1"/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紐厄爾 </a:t>
            </a:r>
            <a:r>
              <a:rPr kumimoji="0" lang="en-US" altLang="zh-TW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(Newell)</a:t>
            </a:r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、西蒙 </a:t>
            </a:r>
            <a:r>
              <a:rPr kumimoji="0" lang="en-US" altLang="zh-TW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(Simon) </a:t>
            </a:r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展示了</a:t>
            </a:r>
            <a:r>
              <a:rPr kumimoji="0" lang="zh-TW" altLang="en-US" sz="28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“全世界第一個人工智慧程式”</a:t>
            </a:r>
            <a:endParaRPr kumimoji="0" lang="en-US" altLang="zh-TW" sz="2800" b="1" dirty="0">
              <a:solidFill>
                <a:srgbClr val="FFC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ctr" eaLnBrk="1" hangingPunct="1"/>
            <a:r>
              <a:rPr kumimoji="0" lang="zh-TW" altLang="en-US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邏輯理論家 </a:t>
            </a:r>
            <a:r>
              <a:rPr kumimoji="0" lang="en-US" altLang="zh-TW" sz="28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(Logic Theorist)</a:t>
            </a:r>
          </a:p>
        </p:txBody>
      </p:sp>
    </p:spTree>
    <p:extLst>
      <p:ext uri="{BB962C8B-B14F-4D97-AF65-F5344CB8AC3E}">
        <p14:creationId xmlns="" xmlns:p14="http://schemas.microsoft.com/office/powerpoint/2010/main" val="13541858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" name="圖片 3" descr="Screen Shot 2017-01-12 at 11.47.1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660989"/>
            <a:ext cx="4746724" cy="4482511"/>
          </a:xfrm>
          <a:prstGeom prst="rect">
            <a:avLst/>
          </a:prstGeom>
        </p:spPr>
      </p:pic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0428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資料科學能力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71600" y="843558"/>
            <a:ext cx="5466561" cy="39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Arial"/>
              <a:buChar char="•"/>
            </a:pPr>
            <a:r>
              <a:rPr kumimoji="0" lang="zh-TW" altLang="en-US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資料分析 </a:t>
            </a:r>
            <a:r>
              <a:rPr kumimoji="0" lang="en-US" altLang="zh-TW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(Data Analytics) </a:t>
            </a:r>
          </a:p>
          <a:p>
            <a:pPr marL="171450" lvl="1" eaLnBrk="1" hangingPunct="1">
              <a:lnSpc>
                <a:spcPct val="150000"/>
              </a:lnSpc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統計 、機器學習、人工智慧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/>
              <a:buChar char="•"/>
            </a:pPr>
            <a:r>
              <a:rPr kumimoji="0" lang="zh-TW" altLang="en-US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資料處理 </a:t>
            </a:r>
            <a:r>
              <a:rPr kumimoji="0" lang="en-US" altLang="zh-TW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(Data Munging) </a:t>
            </a:r>
          </a:p>
          <a:p>
            <a:pPr marL="171450" lvl="1" eaLnBrk="1" hangingPunct="1">
              <a:lnSpc>
                <a:spcPct val="150000"/>
              </a:lnSpc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抓取資料、清理資料、轉換資料 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/>
              <a:buChar char="•"/>
            </a:pPr>
            <a:r>
              <a:rPr kumimoji="0" lang="zh-TW" altLang="en-US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數據視覺化</a:t>
            </a:r>
            <a:r>
              <a:rPr kumimoji="0" lang="en-US" altLang="zh-TW" sz="28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(Data Visualization) </a:t>
            </a:r>
          </a:p>
          <a:p>
            <a:pPr marL="171450" lvl="1" eaLnBrk="1" hangingPunct="1">
              <a:lnSpc>
                <a:spcPct val="150000"/>
              </a:lnSpc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圖表、商業智慧系統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6788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i.ytimg.com/vi/n3IMf1k8YLA/maxresdefaul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0528" y="-308570"/>
            <a:ext cx="9985110" cy="5616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82645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552090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資料科學能力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1056146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9" name="內容版面配置區 1"/>
          <p:cNvSpPr>
            <a:spLocks noGrp="1"/>
          </p:cNvSpPr>
          <p:nvPr>
            <p:ph idx="1"/>
          </p:nvPr>
        </p:nvSpPr>
        <p:spPr>
          <a:xfrm>
            <a:off x="495305" y="-21009"/>
            <a:ext cx="8229600" cy="464185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0" name="Picture 2" descr="http://www.scottcochrane.com/wp-content/uploads/2014/07/team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5" y="-452586"/>
            <a:ext cx="9105895" cy="5893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圖說文字 10"/>
          <p:cNvSpPr/>
          <p:nvPr/>
        </p:nvSpPr>
        <p:spPr>
          <a:xfrm>
            <a:off x="6698337" y="195486"/>
            <a:ext cx="2411760" cy="1656184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kumimoji="0" lang="zh-TW" altLang="en-US" sz="21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商業分析師</a:t>
            </a:r>
            <a:endParaRPr kumimoji="0" lang="en-US" altLang="zh-TW" sz="21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瞭解演算法並知道在不同資料量下該使用何種工具</a:t>
            </a:r>
            <a:endParaRPr kumimoji="0" lang="en-US" altLang="zh-TW" sz="2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4610105" y="48034"/>
            <a:ext cx="2088232" cy="1343233"/>
          </a:xfrm>
          <a:prstGeom prst="wedge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kumimoji="0" lang="zh-TW" altLang="en-US" sz="21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統計學家</a:t>
            </a:r>
            <a:endParaRPr kumimoji="0" lang="en-US" altLang="zh-TW" sz="2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要知道如何處理巨量資料問題</a:t>
            </a:r>
          </a:p>
        </p:txBody>
      </p:sp>
      <p:sp>
        <p:nvSpPr>
          <p:cNvPr id="13" name="矩形圖說文字 12"/>
          <p:cNvSpPr/>
          <p:nvPr/>
        </p:nvSpPr>
        <p:spPr>
          <a:xfrm>
            <a:off x="2123727" y="120042"/>
            <a:ext cx="2486377" cy="1092054"/>
          </a:xfrm>
          <a:prstGeom prst="wedge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kumimoji="0" lang="zh-TW" altLang="en-US" sz="21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資料庫管理員</a:t>
            </a:r>
            <a:endParaRPr kumimoji="0" lang="en-US" altLang="zh-TW" sz="2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如何處理</a:t>
            </a:r>
            <a:endParaRPr kumimoji="0" lang="en-US" altLang="zh-TW" sz="2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非結構化資料</a:t>
            </a:r>
          </a:p>
        </p:txBody>
      </p:sp>
      <p:sp>
        <p:nvSpPr>
          <p:cNvPr id="14" name="矩形圖說文字 13"/>
          <p:cNvSpPr/>
          <p:nvPr/>
        </p:nvSpPr>
        <p:spPr>
          <a:xfrm>
            <a:off x="0" y="120042"/>
            <a:ext cx="2123728" cy="1275606"/>
          </a:xfrm>
          <a:prstGeom prst="wedge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kumimoji="0" lang="zh-TW" altLang="en-US" sz="21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軟體工程師</a:t>
            </a:r>
            <a:endParaRPr kumimoji="0" lang="en-US" altLang="zh-TW" sz="2100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學習統計並瞭解如何詮釋結果</a:t>
            </a:r>
          </a:p>
        </p:txBody>
      </p:sp>
    </p:spTree>
    <p:extLst>
      <p:ext uri="{BB962C8B-B14F-4D97-AF65-F5344CB8AC3E}">
        <p14:creationId xmlns="" xmlns:p14="http://schemas.microsoft.com/office/powerpoint/2010/main" val="1723769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8" name="Rectangle 4"/>
          <p:cNvSpPr>
            <a:spLocks/>
          </p:cNvSpPr>
          <p:nvPr/>
        </p:nvSpPr>
        <p:spPr bwMode="auto">
          <a:xfrm>
            <a:off x="2286000" y="4192116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sym typeface="Gill Sans" charset="0"/>
              </a:rPr>
              <a:t>EMAIL: </a:t>
            </a:r>
            <a:r>
              <a:rPr kumimoji="0" lang="en-US" altLang="zh-TW" sz="2400" dirty="0">
                <a:solidFill>
                  <a:srgbClr val="FF8200"/>
                </a:solidFill>
                <a:latin typeface="微軟正黑體" panose="020B0604030504040204" pitchFamily="34" charset="-120"/>
                <a:sym typeface="Gill Sans" charset="0"/>
              </a:rPr>
              <a:t>david@largitdata.com</a:t>
            </a:r>
          </a:p>
          <a:p>
            <a:pPr algn="ctr" eaLnBrk="1" hangingPunct="1"/>
            <a:r>
              <a:rPr kumimoji="0"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sym typeface="Gill Sans" charset="0"/>
              </a:rPr>
              <a:t>網站</a:t>
            </a:r>
            <a:r>
              <a:rPr kumimoji="0"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sym typeface="Gill Sans" charset="0"/>
              </a:rPr>
              <a:t>: </a:t>
            </a:r>
            <a:r>
              <a:rPr kumimoji="0" lang="en-US" altLang="zh-TW" sz="2400" dirty="0">
                <a:solidFill>
                  <a:srgbClr val="FF8200"/>
                </a:solidFill>
                <a:latin typeface="微軟正黑體" panose="020B0604030504040204" pitchFamily="34" charset="-120"/>
                <a:sym typeface="Gill Sans" charset="0"/>
              </a:rPr>
              <a:t>www.largitdata.com</a:t>
            </a:r>
          </a:p>
          <a:p>
            <a:pPr algn="ctr" eaLnBrk="1" hangingPunct="1"/>
            <a:r>
              <a:rPr kumimoji="0"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sym typeface="Gill Sans" charset="0"/>
              </a:rPr>
              <a:t>電話</a:t>
            </a:r>
            <a:r>
              <a:rPr kumimoji="0"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sym typeface="Gill Sans" charset="0"/>
              </a:rPr>
              <a:t>: 0929094381</a:t>
            </a:r>
          </a:p>
          <a:p>
            <a:pPr algn="ctr" eaLnBrk="1" hangingPunct="1"/>
            <a:endParaRPr kumimoji="0" lang="en-US" altLang="zh-TW" sz="2400" dirty="0">
              <a:solidFill>
                <a:srgbClr val="FFFFFF"/>
              </a:solidFill>
              <a:latin typeface="微軟正黑體" panose="020B0604030504040204" pitchFamily="34" charset="-120"/>
              <a:sym typeface="Gill Sans" charset="0"/>
            </a:endParaRPr>
          </a:p>
          <a:p>
            <a:pPr algn="ctr" eaLnBrk="1" hangingPunct="1"/>
            <a:endParaRPr kumimoji="0" lang="zh-TW" altLang="en-US" sz="2400" dirty="0">
              <a:solidFill>
                <a:srgbClr val="FFFFFF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AutoShape 119"/>
          <p:cNvSpPr>
            <a:spLocks/>
          </p:cNvSpPr>
          <p:nvPr/>
        </p:nvSpPr>
        <p:spPr bwMode="auto">
          <a:xfrm>
            <a:off x="4139952" y="1099898"/>
            <a:ext cx="1008329" cy="10045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algn="ctr" defTabSz="914195" eaLnBrk="1" hangingPunct="1">
              <a:defRPr/>
            </a:pPr>
            <a:endParaRPr kumimoji="0" lang="es-ES" sz="5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1985962" y="2333625"/>
            <a:ext cx="519588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en-US" altLang="zh-TW" sz="56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THANK YOU</a:t>
            </a:r>
            <a:endParaRPr kumimoji="0" lang="en-US" sz="56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7479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  <p:bldP spid="36869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-153521" y="-619383"/>
            <a:ext cx="9297521" cy="5762883"/>
          </a:xfrm>
          <a:prstGeom prst="rect">
            <a:avLst/>
          </a:prstGeom>
        </p:spPr>
      </p:pic>
      <p:sp>
        <p:nvSpPr>
          <p:cNvPr id="5" name="文字方塊 5"/>
          <p:cNvSpPr txBox="1"/>
          <p:nvPr/>
        </p:nvSpPr>
        <p:spPr>
          <a:xfrm>
            <a:off x="458632" y="1423497"/>
            <a:ext cx="82405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阿西莫夫</a:t>
            </a:r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《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我，機器人</a:t>
            </a:r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》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中設定</a:t>
            </a:r>
            <a:r>
              <a:rPr kumimoji="0" lang="zh-TW" altLang="en-US" sz="21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機器人三定律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做為機器人的行為準則</a:t>
            </a:r>
          </a:p>
          <a:p>
            <a:pPr algn="ctr" eaLnBrk="1" hangingPunct="1"/>
            <a:endParaRPr kumimoji="0" lang="zh-TW" altLang="en-US" sz="21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第一定律：機器人不得傷害人類個體，或者目睹人類個體將遭受危險而袖手不管</a:t>
            </a:r>
          </a:p>
          <a:p>
            <a:pPr eaLnBrk="1" hangingPunct="1"/>
            <a:endParaRPr kumimoji="0" lang="zh-TW" altLang="en-US" sz="21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第二定律：機器人必須服從人給予它的命令，當該命令與第一定律衝突時例外</a:t>
            </a:r>
          </a:p>
          <a:p>
            <a:pPr eaLnBrk="1" hangingPunct="1"/>
            <a:endParaRPr kumimoji="0" lang="zh-TW" altLang="en-US" sz="21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第三定律：機器人在不違反第一、第二定律的情況下要盡可能保護自己的生存</a:t>
            </a:r>
          </a:p>
        </p:txBody>
      </p:sp>
    </p:spTree>
    <p:extLst>
      <p:ext uri="{BB962C8B-B14F-4D97-AF65-F5344CB8AC3E}">
        <p14:creationId xmlns="" xmlns:p14="http://schemas.microsoft.com/office/powerpoint/2010/main" val="39884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硬體成本逐漸降低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C05221B-D909-46B7-8FF7-A884A3E48B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94" y="843558"/>
            <a:ext cx="8444677" cy="38475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4054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莫爾定律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當價格不變時，</a:t>
            </a:r>
            <a:r>
              <a:rPr kumimoji="0" lang="zh-TW" altLang="en-US" sz="1800" b="1" dirty="0">
                <a:solidFill>
                  <a:srgbClr val="FFAF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電晶體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上可容納的元器件的數目，約每隔</a:t>
            </a:r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18-24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個月便會增加一倍，性能也將提升一倍</a:t>
            </a:r>
          </a:p>
          <a:p>
            <a:pPr eaLnBrk="1" hangingPunct="1"/>
            <a:r>
              <a:rPr kumimoji="0" lang="zh-TW" altLang="en-US" sz="1800" b="1" dirty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換言之，每一美元所能買到的電腦性能，將每隔</a:t>
            </a:r>
            <a:r>
              <a:rPr kumimoji="0" lang="en-US" altLang="zh-TW" sz="1800" b="1" dirty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18-24</a:t>
            </a:r>
            <a:r>
              <a:rPr kumimoji="0" lang="zh-TW" altLang="en-US" sz="1800" b="1" dirty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個月翻一倍以上</a:t>
            </a:r>
            <a:endParaRPr lang="zh-TW" altLang="en-US" sz="1800" b="1" dirty="0">
              <a:solidFill>
                <a:srgbClr val="C00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0D0356AA-AD71-4B5B-977D-C633FE1CF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812256"/>
            <a:ext cx="6394823" cy="3150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581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課程簡介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7577" y="-1075765"/>
            <a:ext cx="9399494" cy="684217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5665" y="2479963"/>
            <a:ext cx="7031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1980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年，約翰瑟爾</a:t>
            </a:r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(John Searle)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提出</a:t>
            </a:r>
          </a:p>
          <a:p>
            <a:pPr algn="ctr" eaLnBrk="1" hangingPunct="1"/>
            <a:r>
              <a:rPr kumimoji="0" lang="zh-TW" altLang="en-US" sz="21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強人工智慧</a:t>
            </a:r>
            <a:r>
              <a:rPr kumimoji="0" lang="en-US" altLang="zh-TW" sz="21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(Strong A.I.)</a:t>
            </a:r>
            <a:r>
              <a:rPr kumimoji="0" lang="zh-TW" altLang="en-US" sz="21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和弱人工智慧</a:t>
            </a:r>
            <a:r>
              <a:rPr kumimoji="0" lang="en-US" altLang="zh-TW" sz="21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(Weak A.I.) 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的分類</a:t>
            </a:r>
          </a:p>
          <a:p>
            <a:pPr algn="just" eaLnBrk="1" hangingPunct="1"/>
            <a:endParaRPr kumimoji="0" lang="zh-TW" altLang="en-US" sz="21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just"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強</a:t>
            </a:r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A.I.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：指人工思考智慧，大膽假設電腦能具有與人相同程度的思考能力</a:t>
            </a:r>
          </a:p>
          <a:p>
            <a:pPr algn="just" eaLnBrk="1" hangingPunct="1"/>
            <a:endParaRPr kumimoji="0" lang="zh-TW" altLang="en-US" sz="21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just" eaLnBrk="1" hangingPunct="1"/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弱</a:t>
            </a:r>
            <a:r>
              <a:rPr kumimoji="0" lang="en-US" altLang="zh-TW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A.I.</a:t>
            </a:r>
            <a:r>
              <a:rPr kumimoji="0" lang="zh-TW" altLang="en-US" sz="21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：指人工類比智慧，主張機器只能模擬人類具有思維的行為表現，而不是真的懂得思考</a:t>
            </a:r>
          </a:p>
        </p:txBody>
      </p:sp>
    </p:spTree>
    <p:extLst>
      <p:ext uri="{BB962C8B-B14F-4D97-AF65-F5344CB8AC3E}">
        <p14:creationId xmlns="" xmlns:p14="http://schemas.microsoft.com/office/powerpoint/2010/main" val="1538254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課程簡介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2692" y="-86051"/>
            <a:ext cx="9524016" cy="52295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87624" y="2673280"/>
            <a:ext cx="7031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27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強人工智慧</a:t>
            </a:r>
          </a:p>
          <a:p>
            <a:pPr algn="ctr" eaLnBrk="1" hangingPunct="1"/>
            <a:endParaRPr kumimoji="0" lang="zh-TW" altLang="en-US" sz="2700" b="1" dirty="0">
              <a:solidFill>
                <a:srgbClr val="FFFFFF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ctr" eaLnBrk="1" hangingPunct="1"/>
            <a:r>
              <a:rPr kumimoji="0" lang="zh-TW" altLang="en-US" sz="27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模仿人類推理過程的思考模式，需要百分之百確定的事實配合，實務上應用困難</a:t>
            </a:r>
          </a:p>
        </p:txBody>
      </p:sp>
    </p:spTree>
    <p:extLst>
      <p:ext uri="{BB962C8B-B14F-4D97-AF65-F5344CB8AC3E}">
        <p14:creationId xmlns="" xmlns:p14="http://schemas.microsoft.com/office/powerpoint/2010/main" val="1608317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弱人工智慧 </a:t>
            </a:r>
            <a:r>
              <a:rPr kumimoji="0" lang="en-US" altLang="zh-TW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-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預測模型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是否能用</a:t>
            </a:r>
            <a:r>
              <a:rPr kumimoji="0" lang="zh-TW" altLang="en-US" sz="1800" b="1" dirty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統計機率學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來處理人工智慧的問題呢？</a:t>
            </a:r>
          </a:p>
          <a:p>
            <a:pPr eaLnBrk="1" hangingPunct="1"/>
            <a:endParaRPr kumimoji="0" lang="zh-TW" altLang="en-US" sz="1800" b="1" dirty="0">
              <a:solidFill>
                <a:srgbClr val="000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eaLnBrk="1" hangingPunct="1"/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e.g. 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根據個人行為的特定機制 </a:t>
            </a:r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是否點擊廣告</a:t>
            </a:r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)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，預測模型把個人特性</a:t>
            </a:r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身高，性別，職業</a:t>
            </a:r>
            <a:r>
              <a:rPr kumimoji="0" lang="en-US" altLang="zh-TW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)</a:t>
            </a:r>
            <a:r>
              <a:rPr kumimoji="0" lang="zh-TW" altLang="en-US" sz="18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當輸入資料，提供預測分數當產出資料，分數越高，產生該行為的機會越高。</a:t>
            </a:r>
          </a:p>
          <a:p>
            <a:pPr eaLnBrk="1" hangingPunct="1"/>
            <a:endParaRPr lang="zh-TW" altLang="en-US" sz="1800" b="1" dirty="0">
              <a:solidFill>
                <a:srgbClr val="000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</p:txBody>
      </p:sp>
      <p:pic>
        <p:nvPicPr>
          <p:cNvPr id="10" name="圖片 3">
            <a:extLst>
              <a:ext uri="{FF2B5EF4-FFF2-40B4-BE49-F238E27FC236}">
                <a16:creationId xmlns="" xmlns:a16="http://schemas.microsoft.com/office/drawing/2014/main" id="{42D9320D-F8B4-4B3C-B37A-6F7225C9E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588" y="2678432"/>
            <a:ext cx="535262" cy="1545636"/>
          </a:xfrm>
          <a:prstGeom prst="rect">
            <a:avLst/>
          </a:prstGeom>
        </p:spPr>
      </p:pic>
      <p:sp>
        <p:nvSpPr>
          <p:cNvPr id="11" name="向右箭號 5">
            <a:extLst>
              <a:ext uri="{FF2B5EF4-FFF2-40B4-BE49-F238E27FC236}">
                <a16:creationId xmlns="" xmlns:a16="http://schemas.microsoft.com/office/drawing/2014/main" id="{4BADF9BE-8039-4104-82FA-7D0F6FA6F1E0}"/>
              </a:ext>
            </a:extLst>
          </p:cNvPr>
          <p:cNvSpPr/>
          <p:nvPr/>
        </p:nvSpPr>
        <p:spPr>
          <a:xfrm>
            <a:off x="2787660" y="3380510"/>
            <a:ext cx="594066" cy="270030"/>
          </a:xfrm>
          <a:prstGeom prst="rightArrow">
            <a:avLst/>
          </a:prstGeom>
          <a:gradFill rotWithShape="1">
            <a:gsLst>
              <a:gs pos="0">
                <a:srgbClr val="F07F09">
                  <a:shade val="51000"/>
                  <a:satMod val="130000"/>
                </a:srgbClr>
              </a:gs>
              <a:gs pos="80000">
                <a:srgbClr val="F07F09">
                  <a:shade val="93000"/>
                  <a:satMod val="130000"/>
                </a:srgbClr>
              </a:gs>
              <a:gs pos="100000">
                <a:srgbClr val="F07F0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07F0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 eaLnBrk="1" hangingPunct="1">
              <a:defRPr/>
            </a:pPr>
            <a:endParaRPr lang="zh-TW" altLang="en-US" sz="1350" kern="0">
              <a:solidFill>
                <a:prstClr val="white"/>
              </a:solidFill>
              <a:latin typeface="Calibri"/>
              <a:ea typeface="新細明體" charset="0"/>
              <a:cs typeface=""/>
              <a:sym typeface="Gill Sans" charset="0"/>
            </a:endParaRPr>
          </a:p>
        </p:txBody>
      </p:sp>
      <p:sp>
        <p:nvSpPr>
          <p:cNvPr id="12" name="向右箭號 6">
            <a:extLst>
              <a:ext uri="{FF2B5EF4-FFF2-40B4-BE49-F238E27FC236}">
                <a16:creationId xmlns="" xmlns:a16="http://schemas.microsoft.com/office/drawing/2014/main" id="{5C919E6B-2C3C-4BBC-99D0-CF5299FAED1C}"/>
              </a:ext>
            </a:extLst>
          </p:cNvPr>
          <p:cNvSpPr/>
          <p:nvPr/>
        </p:nvSpPr>
        <p:spPr>
          <a:xfrm>
            <a:off x="5109918" y="3380510"/>
            <a:ext cx="594066" cy="270030"/>
          </a:xfrm>
          <a:prstGeom prst="rightArrow">
            <a:avLst/>
          </a:prstGeom>
          <a:gradFill rotWithShape="1">
            <a:gsLst>
              <a:gs pos="0">
                <a:srgbClr val="F07F09">
                  <a:shade val="51000"/>
                  <a:satMod val="130000"/>
                </a:srgbClr>
              </a:gs>
              <a:gs pos="80000">
                <a:srgbClr val="F07F09">
                  <a:shade val="93000"/>
                  <a:satMod val="130000"/>
                </a:srgbClr>
              </a:gs>
              <a:gs pos="100000">
                <a:srgbClr val="F07F0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07F0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 eaLnBrk="1" hangingPunct="1">
              <a:defRPr/>
            </a:pPr>
            <a:endParaRPr lang="zh-TW" altLang="en-US" sz="1350" kern="0">
              <a:solidFill>
                <a:prstClr val="white"/>
              </a:solidFill>
              <a:latin typeface="Calibri"/>
              <a:ea typeface="新細明體" charset="0"/>
              <a:cs typeface=""/>
              <a:sym typeface="Gill Sans" charset="0"/>
            </a:endParaRPr>
          </a:p>
        </p:txBody>
      </p:sp>
      <p:pic>
        <p:nvPicPr>
          <p:cNvPr id="13" name="圖片 7">
            <a:extLst>
              <a:ext uri="{FF2B5EF4-FFF2-40B4-BE49-F238E27FC236}">
                <a16:creationId xmlns="" xmlns:a16="http://schemas.microsoft.com/office/drawing/2014/main" id="{0C0A8858-6020-40C9-9FA5-982A2A99FA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373" y="2948462"/>
            <a:ext cx="1484166" cy="119016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00F412D8-0AB5-452E-9541-9688C0B696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72" y="2725510"/>
            <a:ext cx="1656039" cy="15800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8568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機器學習</a:t>
            </a: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250072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關於我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00977" y="989872"/>
            <a:ext cx="468052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大數軟體有限公司創辦人</a:t>
            </a:r>
            <a:endParaRPr kumimoji="0" lang="en-US" altLang="zh-TW" sz="20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前趨勢科技工程師</a:t>
            </a:r>
            <a:endParaRPr kumimoji="0" lang="en-US" altLang="zh-TW" sz="20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  <a:hlinkClick r:id="" action="ppaction://noaction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大數學堂</a:t>
            </a:r>
            <a:endParaRPr kumimoji="0" lang="en-US" altLang="zh-TW" sz="20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eaLnBrk="1" hangingPunct="1"/>
            <a:r>
              <a:rPr kumimoji="0" lang="en-US" altLang="zh-TW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    </a:t>
            </a:r>
            <a:r>
              <a:rPr kumimoji="0" lang="en-US" altLang="zh-TW" sz="18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  <a:hlinkClick r:id="rId3"/>
              </a:rPr>
              <a:t>http://www.largitdata.com/</a:t>
            </a:r>
            <a:endParaRPr kumimoji="0" lang="en-US" altLang="zh-TW" sz="20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粉絲頁    </a:t>
            </a:r>
            <a:endParaRPr kumimoji="0" lang="en-US" altLang="zh-TW" sz="20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eaLnBrk="1" hangingPunct="1"/>
            <a:r>
              <a:rPr kumimoji="0" lang="en-US" altLang="zh-TW" sz="18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     </a:t>
            </a:r>
            <a:r>
              <a:rPr kumimoji="0" lang="en-US" altLang="zh-TW" sz="18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  <a:hlinkClick r:id="rId4"/>
              </a:rPr>
              <a:t>https://www.facebook.com/largitdata</a:t>
            </a:r>
            <a:endParaRPr kumimoji="0" lang="en-US" altLang="zh-TW" sz="1800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en-US" altLang="zh-TW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R for Data Science Cookbook</a:t>
            </a:r>
          </a:p>
          <a:p>
            <a:pPr marL="342900" lvl="2" eaLnBrk="1" hangingPunct="1"/>
            <a:r>
              <a:rPr kumimoji="0" lang="en-US" altLang="zh-TW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  <a:hlinkClick r:id="rId5"/>
              </a:rPr>
              <a:t>https://www.packtpub.com/big-data-and-business-intelligence/r-data-science-cookbook</a:t>
            </a:r>
            <a:endParaRPr kumimoji="0" lang="en-US" altLang="zh-TW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en-US" altLang="zh-TW" sz="2000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</a:rPr>
              <a:t>Machine Learning With R Cookbook </a:t>
            </a:r>
            <a:r>
              <a:rPr kumimoji="0" lang="en-US" altLang="zh-TW" dirty="0">
                <a:solidFill>
                  <a:srgbClr val="000000"/>
                </a:solidFill>
                <a:latin typeface="Arial" charset="0"/>
                <a:cs typeface="Arial" charset="0"/>
                <a:sym typeface="Gill Sans" charset="0"/>
                <a:hlinkClick r:id="rId6"/>
              </a:rPr>
              <a:t>https://www.packtpub.com/big-data-and-business-intelligence/machine-learning-r-cookbook</a:t>
            </a:r>
            <a:endParaRPr kumimoji="0" lang="en-US" altLang="zh-TW" dirty="0">
              <a:solidFill>
                <a:srgbClr val="000000"/>
              </a:solidFill>
              <a:latin typeface="Arial" charset="0"/>
              <a:cs typeface="Arial" charset="0"/>
              <a:sym typeface="Gill Sans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9582"/>
            <a:ext cx="2439403" cy="3312368"/>
          </a:xfrm>
        </p:spPr>
      </p:pic>
    </p:spTree>
    <p:extLst>
      <p:ext uri="{BB962C8B-B14F-4D97-AF65-F5344CB8AC3E}">
        <p14:creationId xmlns="" xmlns:p14="http://schemas.microsoft.com/office/powerpoint/2010/main" val="2097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統計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日常生活中常需要根據不完整的資訊做決定 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統計可以把</a:t>
            </a:r>
            <a:r>
              <a:rPr kumimoji="0" lang="zh-TW" altLang="en-US" sz="2800" dirty="0">
                <a:solidFill>
                  <a:srgbClr val="C00000"/>
                </a:solidFill>
                <a:latin typeface="Gill Sans" charset="0"/>
                <a:sym typeface="Gill Sans" charset="0"/>
              </a:rPr>
              <a:t>不確定的程度量化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，用精確的方式來表達，掌握不確定的程度  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統計學的目的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分析資料，將資料做出摘要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做出更好的決定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辨識出能提升做每件事的效果 </a:t>
            </a:r>
          </a:p>
          <a:p>
            <a:pPr marL="628650" lvl="1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評估決策或事項的效用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2120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敘述性統計 </a:t>
            </a:r>
            <a:r>
              <a:rPr kumimoji="0" lang="en-US" altLang="zh-TW" sz="2800" b="1" dirty="0" err="1">
                <a:solidFill>
                  <a:srgbClr val="000000"/>
                </a:solidFill>
                <a:latin typeface="Gill Sans" charset="0"/>
                <a:sym typeface="Gill Sans" charset="0"/>
              </a:rPr>
              <a:t>v.s</a:t>
            </a:r>
            <a:r>
              <a:rPr kumimoji="0" lang="en-US" altLang="zh-TW" sz="28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. </a:t>
            </a:r>
            <a:r>
              <a:rPr kumimoji="0" lang="zh-TW" altLang="en-US" sz="28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推論性統計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8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敘述性統計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有系統的歸納資料，瞭解資料的輪廓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對數據樣本做敘述性陳述，例如：平均數、標準差、 計次頻率、百分比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對數據資料的圖像化處理，將資料摘要變為圖表 </a:t>
            </a:r>
          </a:p>
          <a:p>
            <a:pPr eaLnBrk="1" hangingPunct="1"/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推論性統計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資料模型的建構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從樣本推論整體資料的概況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相關、回歸、 單因數變異數、因素分析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450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1786394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讓機器做預測分析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0169" y="750253"/>
            <a:ext cx="82809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從歷史資料建構預測性模型，以預測未知值</a:t>
            </a:r>
            <a:endParaRPr lang="zh-TW" altLang="en-US" sz="2100" dirty="0">
              <a:solidFill>
                <a:srgbClr val="000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="" xmlns:a16="http://schemas.microsoft.com/office/drawing/2014/main" id="{860ED273-10E2-4A81-89CE-D47F589EC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87949867"/>
              </p:ext>
            </p:extLst>
          </p:nvPr>
        </p:nvGraphicFramePr>
        <p:xfrm>
          <a:off x="1189977" y="2272858"/>
          <a:ext cx="6764045" cy="26517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528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28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28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28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528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Name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Balance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Age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Employed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Bad debt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Mike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20000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42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Y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Mary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25000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33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Y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Claudio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115000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40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Robert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29000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23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Y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Y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Dora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72000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100" dirty="0"/>
                        <a:t>31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100" dirty="0"/>
                        <a:t>N</a:t>
                      </a:r>
                      <a:endParaRPr lang="zh-TW" altLang="en-US" sz="2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ight Brace 5">
            <a:extLst>
              <a:ext uri="{FF2B5EF4-FFF2-40B4-BE49-F238E27FC236}">
                <a16:creationId xmlns="" xmlns:a16="http://schemas.microsoft.com/office/drawing/2014/main" id="{EE855B9A-B4BE-4A33-B1CC-2A219E00B318}"/>
              </a:ext>
            </a:extLst>
          </p:cNvPr>
          <p:cNvSpPr/>
          <p:nvPr/>
        </p:nvSpPr>
        <p:spPr>
          <a:xfrm rot="16200000">
            <a:off x="3595374" y="-820032"/>
            <a:ext cx="564776" cy="5375568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hangingPunct="1"/>
            <a:endParaRPr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A612A605-6327-4FE0-A294-EF9299E5FD2E}"/>
              </a:ext>
            </a:extLst>
          </p:cNvPr>
          <p:cNvSpPr txBox="1"/>
          <p:nvPr/>
        </p:nvSpPr>
        <p:spPr>
          <a:xfrm>
            <a:off x="3292858" y="1131590"/>
            <a:ext cx="11698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altLang="zh-TW" sz="2100" dirty="0">
                <a:solidFill>
                  <a:srgbClr val="FF5A00"/>
                </a:solidFill>
                <a:latin typeface="Gill Sans" charset="0"/>
                <a:sym typeface="Gill Sans" charset="0"/>
              </a:rPr>
              <a:t>Attribute</a:t>
            </a:r>
            <a:endParaRPr lang="zh-TW" altLang="en-US" sz="2100" dirty="0">
              <a:solidFill>
                <a:srgbClr val="FF5A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ight Brace 7">
            <a:extLst>
              <a:ext uri="{FF2B5EF4-FFF2-40B4-BE49-F238E27FC236}">
                <a16:creationId xmlns="" xmlns:a16="http://schemas.microsoft.com/office/drawing/2014/main" id="{A580D4A2-A21F-48E4-AF31-4B3CA1E98CC6}"/>
              </a:ext>
            </a:extLst>
          </p:cNvPr>
          <p:cNvSpPr/>
          <p:nvPr/>
        </p:nvSpPr>
        <p:spPr>
          <a:xfrm rot="16200000">
            <a:off x="7038721" y="1234838"/>
            <a:ext cx="564776" cy="1265828"/>
          </a:xfrm>
          <a:prstGeom prst="rightBrac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1" hangingPunct="1"/>
            <a:endParaRPr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="" xmlns:a16="http://schemas.microsoft.com/office/drawing/2014/main" id="{6DF8D1DA-0CAB-4D25-A021-18D18F296F19}"/>
              </a:ext>
            </a:extLst>
          </p:cNvPr>
          <p:cNvSpPr txBox="1"/>
          <p:nvPr/>
        </p:nvSpPr>
        <p:spPr>
          <a:xfrm>
            <a:off x="6890316" y="1131590"/>
            <a:ext cx="8615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altLang="zh-TW" sz="2100" dirty="0">
                <a:solidFill>
                  <a:srgbClr val="92D050"/>
                </a:solidFill>
                <a:latin typeface="Gill Sans" charset="0"/>
                <a:sym typeface="Gill Sans" charset="0"/>
              </a:rPr>
              <a:t>Target</a:t>
            </a:r>
            <a:endParaRPr lang="zh-TW" altLang="en-US" sz="2100" dirty="0">
              <a:solidFill>
                <a:srgbClr val="92D05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8609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機器學習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639723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機器學習的目的是：</a:t>
            </a:r>
            <a:r>
              <a:rPr kumimoji="0" lang="zh-TW" altLang="en-US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歸納（</a:t>
            </a:r>
            <a:r>
              <a:rPr kumimoji="0" lang="en-US" altLang="zh-TW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Induction</a:t>
            </a:r>
            <a:r>
              <a:rPr kumimoji="0" lang="zh-TW" altLang="en-US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）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從詳細事實到一般通論 </a:t>
            </a:r>
          </a:p>
          <a:p>
            <a:pPr eaLnBrk="1" hangingPunct="1"/>
            <a:endParaRPr kumimoji="0"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en-US" altLang="zh-TW" sz="2400" i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A computer program is said to learn from experience E with respect to some task T and some performance measure P, if its performance on T, as measured by P, improves with experience E -- Tom Mitchell (1998) </a:t>
            </a:r>
          </a:p>
          <a:p>
            <a:pPr eaLnBrk="1" hangingPunct="1"/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找出有效的預測模型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一開始都從一個簡單的模型開始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藉由</a:t>
            </a:r>
            <a:r>
              <a:rPr kumimoji="0" lang="zh-TW" altLang="en-US" sz="24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不斷餵入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訓練資料，修改模型 </a:t>
            </a:r>
          </a:p>
          <a:p>
            <a:pPr marL="457200" indent="-457200" eaLnBrk="1" hangingPunct="1">
              <a:buFont typeface="Arial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不斷提升預測績效</a:t>
            </a:r>
            <a:endParaRPr lang="zh-TW" altLang="en-US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7149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機器學習 </a:t>
            </a:r>
            <a:r>
              <a:rPr kumimoji="0" lang="en-US" altLang="zh-TW" sz="28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v.s</a:t>
            </a:r>
            <a:r>
              <a:rPr kumimoji="0" lang="en-US" altLang="zh-TW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.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統計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1118230"/>
            <a:ext cx="69847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統計學家</a:t>
            </a:r>
            <a:endParaRPr kumimoji="0" lang="en-US" altLang="zh-TW" sz="2400" dirty="0">
              <a:solidFill>
                <a:srgbClr val="FF82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專注在於模型甚於資料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可以用小量資料便可進行預測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建立預測模型時已考慮隨機誤差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機器學習學家</a:t>
            </a:r>
            <a:r>
              <a:rPr kumimoji="0" lang="en-US" altLang="zh-TW" sz="24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專注在於資料甚於模型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用大量資料校正模型</a:t>
            </a:r>
            <a:endParaRPr kumimoji="0" lang="en-US" altLang="zh-TW" sz="24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9051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用機率與規則產生預測模型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8280920" cy="372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21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線性模型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e.g. 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針對一個化妝品廣告，對女性的吸引力可以給予權重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90%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，男性權重只有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10%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，以權重搭配個人點擊機率 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(15%)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可以算出對該使用者推薦的分數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或機率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) 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女性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13.5%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，男性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1.5%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zh-CN" sz="900" dirty="0">
              <a:solidFill>
                <a:srgbClr val="000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zh-CN" altLang="en-US" sz="2100" b="1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規則模型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e.g.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假使使用者為女性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而且月收入高達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3</a:t>
            </a: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萬以上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而且還沒看過這廣告</a:t>
            </a:r>
          </a:p>
          <a:p>
            <a:pPr marL="342900" lvl="1" eaLnBrk="1" hangingPunct="1">
              <a:lnSpc>
                <a:spcPct val="150000"/>
              </a:lnSpc>
            </a:pPr>
            <a:r>
              <a:rPr kumimoji="0" lang="zh-CN" altLang="en-US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點擊機率為</a:t>
            </a:r>
            <a:r>
              <a:rPr kumimoji="0" lang="en-US" altLang="zh-CN" sz="1350" dirty="0">
                <a:solidFill>
                  <a:srgbClr val="000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11%</a:t>
            </a:r>
          </a:p>
        </p:txBody>
      </p:sp>
    </p:spTree>
    <p:extLst>
      <p:ext uri="{BB962C8B-B14F-4D97-AF65-F5344CB8AC3E}">
        <p14:creationId xmlns="" xmlns:p14="http://schemas.microsoft.com/office/powerpoint/2010/main" val="147967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解決線性分類問題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DB78182-2ED3-4D89-B168-5344BB1E00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399" y="771550"/>
            <a:ext cx="6425608" cy="42112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B37556F4-6FC8-47C9-B834-1010DD7884BF}"/>
              </a:ext>
            </a:extLst>
          </p:cNvPr>
          <p:cNvSpPr txBox="1"/>
          <p:nvPr/>
        </p:nvSpPr>
        <p:spPr>
          <a:xfrm>
            <a:off x="5220072" y="4286056"/>
            <a:ext cx="2733441" cy="415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FFFF"/>
                </a:solidFill>
                <a:sym typeface="Gill Sans" charset="0"/>
              </a:rPr>
              <a:t>那非線性分類問題呢</a:t>
            </a:r>
            <a:r>
              <a:rPr kumimoji="0" lang="en-US" altLang="zh-TW" sz="2100" dirty="0">
                <a:solidFill>
                  <a:srgbClr val="FFFFFF"/>
                </a:solidFill>
                <a:sym typeface="Gill Sans" charset="0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2136327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影像辨識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0" name="Picture 2" descr="ãèé·¹ãçåçæå°çµæ">
            <a:extLst>
              <a:ext uri="{FF2B5EF4-FFF2-40B4-BE49-F238E27FC236}">
                <a16:creationId xmlns="" xmlns:a16="http://schemas.microsoft.com/office/drawing/2014/main" id="{D7721362-3800-4E00-86C6-ADDE9DAA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7" y="767899"/>
            <a:ext cx="2391646" cy="1692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ç¸éåç">
            <a:extLst>
              <a:ext uri="{FF2B5EF4-FFF2-40B4-BE49-F238E27FC236}">
                <a16:creationId xmlns="" xmlns:a16="http://schemas.microsoft.com/office/drawing/2014/main" id="{BD2BC79F-BC92-495A-A44C-87A7A190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771550"/>
            <a:ext cx="2549452" cy="1692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ç¸éåç">
            <a:extLst>
              <a:ext uri="{FF2B5EF4-FFF2-40B4-BE49-F238E27FC236}">
                <a16:creationId xmlns="" xmlns:a16="http://schemas.microsoft.com/office/drawing/2014/main" id="{B83DAE3C-2336-4B31-9DCB-15F3A02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3" y="3226536"/>
            <a:ext cx="2569040" cy="14386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ãèé·¹ãçåçæå°çµæ">
            <a:extLst>
              <a:ext uri="{FF2B5EF4-FFF2-40B4-BE49-F238E27FC236}">
                <a16:creationId xmlns="" xmlns:a16="http://schemas.microsoft.com/office/drawing/2014/main" id="{68294262-5C91-4A53-B808-B5CE2998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2" y="3075813"/>
            <a:ext cx="2682098" cy="20071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ãèé·¹ãçåçæå°çµæ">
            <a:extLst>
              <a:ext uri="{FF2B5EF4-FFF2-40B4-BE49-F238E27FC236}">
                <a16:creationId xmlns="" xmlns:a16="http://schemas.microsoft.com/office/drawing/2014/main" id="{DD0A8921-BF31-4E90-BA86-A5895F3C4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37" y="767900"/>
            <a:ext cx="2537987" cy="1692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ç¸éåç">
            <a:extLst>
              <a:ext uri="{FF2B5EF4-FFF2-40B4-BE49-F238E27FC236}">
                <a16:creationId xmlns="" xmlns:a16="http://schemas.microsoft.com/office/drawing/2014/main" id="{355AB519-9898-433D-B578-B72A03E36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11" y="3003798"/>
            <a:ext cx="2353306" cy="16699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23387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類神經網路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26539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啟發於神經元的實驗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s://hellolynn-2dd1.kxcdn.com/wp-content/uploads/2017/10/1.jpg">
            <a:extLst>
              <a:ext uri="{FF2B5EF4-FFF2-40B4-BE49-F238E27FC236}">
                <a16:creationId xmlns="" xmlns:a16="http://schemas.microsoft.com/office/drawing/2014/main" id="{40FA66D5-CBED-4032-91EC-B08DE219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31590"/>
            <a:ext cx="5724636" cy="3791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83545460-770D-46F7-871E-FC9A9C284CB6}"/>
              </a:ext>
            </a:extLst>
          </p:cNvPr>
          <p:cNvSpPr txBox="1"/>
          <p:nvPr/>
        </p:nvSpPr>
        <p:spPr>
          <a:xfrm>
            <a:off x="209492" y="783336"/>
            <a:ext cx="4031238" cy="15465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eaLnBrk="1" hangingPunct="1"/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神經生物學家 </a:t>
            </a:r>
            <a:r>
              <a:rPr kumimoji="0" lang="en-US" altLang="zh-TW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David Hubel </a:t>
            </a:r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和 </a:t>
            </a:r>
            <a:r>
              <a:rPr kumimoji="0" lang="en-US" altLang="zh-TW" sz="1575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Torsten</a:t>
            </a:r>
            <a:r>
              <a:rPr kumimoji="0" lang="en-US" altLang="zh-TW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Wiesel</a:t>
            </a:r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在</a:t>
            </a:r>
            <a:r>
              <a:rPr kumimoji="0" lang="en-US" altLang="zh-TW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1981</a:t>
            </a:r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年發現貓的不同視覺神經元對於不同光影的反應不盡相同，在不同情況下的視覺神經元有著不同的活躍程度，甚至只對圖像的某些特定細節有反應，兩人因此發現而獲得了諾貝爾醫學獎。</a:t>
            </a:r>
          </a:p>
        </p:txBody>
      </p:sp>
    </p:spTree>
    <p:extLst>
      <p:ext uri="{BB962C8B-B14F-4D97-AF65-F5344CB8AC3E}">
        <p14:creationId xmlns="" xmlns:p14="http://schemas.microsoft.com/office/powerpoint/2010/main" val="3417366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147337" y="120309"/>
            <a:ext cx="656570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Machine Learning With R Cookbook (</a:t>
            </a: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機器學習與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R</a:t>
            </a: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語言實戰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 &amp; R for Data Science Cookbook (</a:t>
            </a: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數據科學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:R</a:t>
            </a: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語言實現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</a:t>
            </a:r>
            <a:endParaRPr kumimoji="0" 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5.27.5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843558"/>
            <a:ext cx="8532440" cy="34540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771800" y="4515966"/>
            <a:ext cx="3316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Author: Yu-Wei (David) Chiu</a:t>
            </a:r>
            <a:endParaRPr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971600" y="4515966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284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人工神經網路 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(Artificial Neural Network)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3568" y="742295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kumimoji="0" lang="zh-TW" altLang="en-US" sz="1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神經系統由神經元構成，彼此間透過突觸以電流傳遞訊號。是否傳遞訊號、取決於神經細胞接收到的訊號量，當訊號量超過了某個閾值 </a:t>
            </a:r>
            <a:r>
              <a:rPr kumimoji="0" lang="en-US" altLang="zh-TW" sz="1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(Threshold) </a:t>
            </a:r>
            <a:r>
              <a:rPr kumimoji="0" lang="zh-TW" altLang="en-US" sz="1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時，細胞體就會產生電流、通過突觸傳到其他神經元</a:t>
            </a:r>
          </a:p>
        </p:txBody>
      </p:sp>
      <p:pic>
        <p:nvPicPr>
          <p:cNvPr id="16" name="Picture 4" descr="http://1.bp.blogspot.com/-bxGZWcI-2Hg/VWv83W8xx_I/AAAAAAAAuXk/Mm9viT5Ams0/s1600/neuron_anatomy.jpg">
            <a:extLst>
              <a:ext uri="{FF2B5EF4-FFF2-40B4-BE49-F238E27FC236}">
                <a16:creationId xmlns="" xmlns:a16="http://schemas.microsoft.com/office/drawing/2014/main" id="{C7E0F137-D355-4E82-88FF-36213849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85346"/>
            <a:ext cx="5765075" cy="2839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30543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萬用函數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1540" y="78399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如果能夠模擬神經元產生一個萬用函數呢</a:t>
            </a:r>
            <a:r>
              <a:rPr kumimoji="0" lang="en-US" altLang="zh-TW" sz="1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?</a:t>
            </a:r>
          </a:p>
        </p:txBody>
      </p:sp>
      <p:pic>
        <p:nvPicPr>
          <p:cNvPr id="9" name="Picture 2" descr="https://pic1.zhimg.com/50/v2-1893feaa0bea738e48feb7796b21e3d0_hd.jpg">
            <a:extLst>
              <a:ext uri="{FF2B5EF4-FFF2-40B4-BE49-F238E27FC236}">
                <a16:creationId xmlns="" xmlns:a16="http://schemas.microsoft.com/office/drawing/2014/main" id="{E07A61A9-10C7-4F5F-93DE-2C5E4D9A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210" y="1583580"/>
            <a:ext cx="4586288" cy="5072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pic5.zhimg.com/50/v2-d8a698a7672fe38eb76eccee425104f7_hd.jpg">
            <a:extLst>
              <a:ext uri="{FF2B5EF4-FFF2-40B4-BE49-F238E27FC236}">
                <a16:creationId xmlns="" xmlns:a16="http://schemas.microsoft.com/office/drawing/2014/main" id="{7A978B4F-EFD1-4C60-B285-179708C7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2499742"/>
            <a:ext cx="3714750" cy="728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pic2.zhimg.com/50/v2-f83cb43fdb0822154794efdc17f4c422_hd.jpg">
            <a:extLst>
              <a:ext uri="{FF2B5EF4-FFF2-40B4-BE49-F238E27FC236}">
                <a16:creationId xmlns="" xmlns:a16="http://schemas.microsoft.com/office/drawing/2014/main" id="{624B0A26-A4FA-4987-88B4-63D1C88C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3" y="3503498"/>
            <a:ext cx="3493294" cy="6786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E4F1F7DC-32AC-4BC9-B367-30BD9A5E408E}"/>
              </a:ext>
            </a:extLst>
          </p:cNvPr>
          <p:cNvSpPr txBox="1"/>
          <p:nvPr/>
        </p:nvSpPr>
        <p:spPr>
          <a:xfrm>
            <a:off x="3851920" y="4555848"/>
            <a:ext cx="42210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是否就可以像人類一樣解決所有問題了</a:t>
            </a:r>
            <a:r>
              <a:rPr kumimoji="0" lang="en-US" altLang="zh-TW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?</a:t>
            </a:r>
            <a:endParaRPr kumimoji="0" lang="zh-TW" altLang="en-US" sz="18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7977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感知機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0768" y="735209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1957 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年，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Rosenblatt 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提出了感知機</a:t>
            </a:r>
            <a:r>
              <a:rPr kumimoji="0" lang="en-US" altLang="zh-TW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(Perceptron)</a:t>
            </a:r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模型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F1A3639-2734-4BC9-A9EF-B4264F86BA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080" y="1419622"/>
            <a:ext cx="5908409" cy="250643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5DB7CA1F-020D-4487-8B38-7CA1CE8E77CF}"/>
              </a:ext>
            </a:extLst>
          </p:cNvPr>
          <p:cNvSpPr txBox="1"/>
          <p:nvPr/>
        </p:nvSpPr>
        <p:spPr>
          <a:xfrm>
            <a:off x="3412081" y="3938077"/>
            <a:ext cx="2737701" cy="10618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92881" indent="-192881" eaLnBrk="1" hangingPunct="1">
              <a:buFont typeface="+mj-lt"/>
              <a:buAutoNum type="arabicPeriod"/>
            </a:pPr>
            <a:r>
              <a:rPr kumimoji="0" lang="zh-TW" altLang="en-US" sz="2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加總收集到的訊號</a:t>
            </a:r>
          </a:p>
          <a:p>
            <a:pPr marL="192881" indent="-192881" eaLnBrk="1" hangingPunct="1">
              <a:buFont typeface="+mj-lt"/>
              <a:buAutoNum type="arabicPeriod"/>
            </a:pPr>
            <a:r>
              <a:rPr kumimoji="0" lang="zh-TW" altLang="en-US" sz="2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線性或非線性轉換</a:t>
            </a:r>
          </a:p>
          <a:p>
            <a:pPr marL="192881" indent="-192881" eaLnBrk="1" hangingPunct="1">
              <a:buFont typeface="+mj-lt"/>
              <a:buAutoNum type="arabicPeriod"/>
            </a:pPr>
            <a:r>
              <a:rPr kumimoji="0" lang="zh-TW" altLang="en-US" sz="2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產生一個新的信號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E7F56D9F-4A5F-41AC-BACB-617AA661AC78}"/>
              </a:ext>
            </a:extLst>
          </p:cNvPr>
          <p:cNvSpPr txBox="1"/>
          <p:nvPr/>
        </p:nvSpPr>
        <p:spPr>
          <a:xfrm>
            <a:off x="1395079" y="1648256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1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EF8623E-4598-45FF-B269-F2443687E76D}"/>
              </a:ext>
            </a:extLst>
          </p:cNvPr>
          <p:cNvSpPr txBox="1"/>
          <p:nvPr/>
        </p:nvSpPr>
        <p:spPr>
          <a:xfrm>
            <a:off x="1395079" y="2482709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2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A41CD278-1A91-4D02-A2AD-E9DFC11C07AB}"/>
              </a:ext>
            </a:extLst>
          </p:cNvPr>
          <p:cNvSpPr txBox="1"/>
          <p:nvPr/>
        </p:nvSpPr>
        <p:spPr>
          <a:xfrm>
            <a:off x="1385389" y="3317163"/>
            <a:ext cx="1098379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m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80B53442-E2E7-4A22-BFC7-6E2686C46C48}"/>
              </a:ext>
            </a:extLst>
          </p:cNvPr>
          <p:cNvSpPr txBox="1"/>
          <p:nvPr/>
        </p:nvSpPr>
        <p:spPr>
          <a:xfrm>
            <a:off x="4355976" y="2505486"/>
            <a:ext cx="849913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神經元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1A476F6E-5F77-4395-9D81-B8733D513E59}"/>
              </a:ext>
            </a:extLst>
          </p:cNvPr>
          <p:cNvSpPr txBox="1"/>
          <p:nvPr/>
        </p:nvSpPr>
        <p:spPr>
          <a:xfrm>
            <a:off x="6671638" y="2482708"/>
            <a:ext cx="96853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輸出值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8735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單層感知機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0768" y="735209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800" dirty="0">
                <a:solidFill>
                  <a:srgbClr val="000000"/>
                </a:solidFill>
                <a:latin typeface="微軟正黑體" panose="020B0604030504040204" pitchFamily="34" charset="-120"/>
                <a:sym typeface="Gill Sans" charset="0"/>
              </a:rPr>
              <a:t>假設要預測房屋價格</a:t>
            </a:r>
          </a:p>
        </p:txBody>
      </p:sp>
      <p:grpSp>
        <p:nvGrpSpPr>
          <p:cNvPr id="2" name="群組 15">
            <a:extLst>
              <a:ext uri="{FF2B5EF4-FFF2-40B4-BE49-F238E27FC236}">
                <a16:creationId xmlns="" xmlns:a16="http://schemas.microsoft.com/office/drawing/2014/main" id="{A308D29D-3864-4FA6-9183-EFB8BECB0B56}"/>
              </a:ext>
            </a:extLst>
          </p:cNvPr>
          <p:cNvGrpSpPr/>
          <p:nvPr/>
        </p:nvGrpSpPr>
        <p:grpSpPr>
          <a:xfrm>
            <a:off x="1115616" y="1222192"/>
            <a:ext cx="6779878" cy="3702988"/>
            <a:chOff x="1820772" y="1663446"/>
            <a:chExt cx="9039837" cy="4937316"/>
          </a:xfrm>
        </p:grpSpPr>
        <p:pic>
          <p:nvPicPr>
            <p:cNvPr id="21" name="圖片 20">
              <a:extLst>
                <a:ext uri="{FF2B5EF4-FFF2-40B4-BE49-F238E27FC236}">
                  <a16:creationId xmlns="" xmlns:a16="http://schemas.microsoft.com/office/drawing/2014/main" id="{E9AA06B9-756E-4B7C-ADA4-4DC0A952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8521" y="1663446"/>
              <a:ext cx="8572088" cy="4752651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="" xmlns:a16="http://schemas.microsoft.com/office/drawing/2014/main" id="{BF1D3FA8-9872-48A5-9CBF-C9E581A74BC8}"/>
                </a:ext>
              </a:extLst>
            </p:cNvPr>
            <p:cNvSpPr txBox="1"/>
            <p:nvPr/>
          </p:nvSpPr>
          <p:spPr>
            <a:xfrm>
              <a:off x="3294028" y="1941547"/>
              <a:ext cx="1107995" cy="446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 eaLnBrk="1" hangingPunct="1"/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地坪   </a:t>
              </a:r>
              <a:endPara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="" xmlns:a16="http://schemas.microsoft.com/office/drawing/2014/main" id="{C1EC8BE3-A7E3-4AF4-B0F0-60FDD6DDC860}"/>
                </a:ext>
              </a:extLst>
            </p:cNvPr>
            <p:cNvSpPr txBox="1"/>
            <p:nvPr/>
          </p:nvSpPr>
          <p:spPr>
            <a:xfrm>
              <a:off x="3110667" y="2914343"/>
              <a:ext cx="1308447" cy="446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 eaLnBrk="1" hangingPunct="1"/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房間數</a:t>
              </a:r>
              <a:endPara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="" xmlns:a16="http://schemas.microsoft.com/office/drawing/2014/main" id="{420A4128-3E29-41F9-B26A-21EB7D0B7B1A}"/>
                </a:ext>
              </a:extLst>
            </p:cNvPr>
            <p:cNvSpPr txBox="1"/>
            <p:nvPr/>
          </p:nvSpPr>
          <p:spPr>
            <a:xfrm>
              <a:off x="1820772" y="3972596"/>
              <a:ext cx="2598343" cy="446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         距離捷運距離</a:t>
              </a:r>
              <a:endPara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="" xmlns:a16="http://schemas.microsoft.com/office/drawing/2014/main" id="{8C51B533-9DE1-48F3-B52A-270339AE53D1}"/>
                </a:ext>
              </a:extLst>
            </p:cNvPr>
            <p:cNvSpPr txBox="1"/>
            <p:nvPr/>
          </p:nvSpPr>
          <p:spPr>
            <a:xfrm>
              <a:off x="3541952" y="5009888"/>
              <a:ext cx="877163" cy="446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 eaLnBrk="1" hangingPunct="1"/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屋齡</a:t>
              </a:r>
              <a:endPara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="" xmlns:a16="http://schemas.microsoft.com/office/drawing/2014/main" id="{368A52F4-9251-455E-BCF8-2290B437D004}"/>
                </a:ext>
              </a:extLst>
            </p:cNvPr>
            <p:cNvSpPr txBox="1"/>
            <p:nvPr/>
          </p:nvSpPr>
          <p:spPr>
            <a:xfrm>
              <a:off x="7367992" y="3174635"/>
              <a:ext cx="630872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kumimoji="0" lang="zh-TW" altLang="en-US" sz="105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價格</a:t>
              </a:r>
              <a:endParaRPr kumimoji="0" 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="" xmlns:a16="http://schemas.microsoft.com/office/drawing/2014/main" id="{C368D400-9257-47AD-B0F1-FDEBAFCAF905}"/>
                </a:ext>
              </a:extLst>
            </p:cNvPr>
            <p:cNvSpPr txBox="1"/>
            <p:nvPr/>
          </p:nvSpPr>
          <p:spPr>
            <a:xfrm>
              <a:off x="4444752" y="6251439"/>
              <a:ext cx="964736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kumimoji="0" lang="zh-TW" altLang="en-US" sz="105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輸入層</a:t>
              </a:r>
              <a:endParaRPr kumimoji="0" 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="" xmlns:a16="http://schemas.microsoft.com/office/drawing/2014/main" id="{8F374BE8-52B1-42BD-9660-35C072945DDB}"/>
                </a:ext>
              </a:extLst>
            </p:cNvPr>
            <p:cNvSpPr txBox="1"/>
            <p:nvPr/>
          </p:nvSpPr>
          <p:spPr>
            <a:xfrm>
              <a:off x="6113780" y="6262207"/>
              <a:ext cx="1254212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kumimoji="0" lang="zh-TW" altLang="en-US" sz="105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輸出層</a:t>
              </a:r>
              <a:endParaRPr kumimoji="0" 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77419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邏輯門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02375BBF-667F-4F43-82EC-B726D0BBAC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0846" y="1389969"/>
            <a:ext cx="1735500" cy="3289997"/>
          </a:xfrm>
          <a:prstGeom prst="rect">
            <a:avLst/>
          </a:prstGeom>
        </p:spPr>
      </p:pic>
      <p:pic>
        <p:nvPicPr>
          <p:cNvPr id="17" name="圖片 6">
            <a:extLst>
              <a:ext uri="{FF2B5EF4-FFF2-40B4-BE49-F238E27FC236}">
                <a16:creationId xmlns="" xmlns:a16="http://schemas.microsoft.com/office/drawing/2014/main" id="{CF704972-26B6-42AD-ABB7-4F84E958429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608" y="1727973"/>
            <a:ext cx="5908409" cy="2506437"/>
          </a:xfrm>
          <a:prstGeom prst="rect">
            <a:avLst/>
          </a:prstGeom>
        </p:spPr>
      </p:pic>
      <p:sp>
        <p:nvSpPr>
          <p:cNvPr id="18" name="文字方塊 10">
            <a:extLst>
              <a:ext uri="{FF2B5EF4-FFF2-40B4-BE49-F238E27FC236}">
                <a16:creationId xmlns="" xmlns:a16="http://schemas.microsoft.com/office/drawing/2014/main" id="{F6BA429F-45B2-4162-8CAF-D6040B1A659C}"/>
              </a:ext>
            </a:extLst>
          </p:cNvPr>
          <p:cNvSpPr txBox="1"/>
          <p:nvPr/>
        </p:nvSpPr>
        <p:spPr>
          <a:xfrm>
            <a:off x="135575" y="1957522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1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9" name="文字方塊 11">
            <a:extLst>
              <a:ext uri="{FF2B5EF4-FFF2-40B4-BE49-F238E27FC236}">
                <a16:creationId xmlns="" xmlns:a16="http://schemas.microsoft.com/office/drawing/2014/main" id="{F1DFE770-9D3F-4356-95E7-544536F6B7D2}"/>
              </a:ext>
            </a:extLst>
          </p:cNvPr>
          <p:cNvSpPr txBox="1"/>
          <p:nvPr/>
        </p:nvSpPr>
        <p:spPr>
          <a:xfrm>
            <a:off x="135575" y="2791975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2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0" name="文字方塊 12">
            <a:extLst>
              <a:ext uri="{FF2B5EF4-FFF2-40B4-BE49-F238E27FC236}">
                <a16:creationId xmlns="" xmlns:a16="http://schemas.microsoft.com/office/drawing/2014/main" id="{F063D0E9-EFED-48B7-97CD-B9CBCA720061}"/>
              </a:ext>
            </a:extLst>
          </p:cNvPr>
          <p:cNvSpPr txBox="1"/>
          <p:nvPr/>
        </p:nvSpPr>
        <p:spPr>
          <a:xfrm>
            <a:off x="125885" y="3626429"/>
            <a:ext cx="1098379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m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9" name="文字方塊 13">
            <a:extLst>
              <a:ext uri="{FF2B5EF4-FFF2-40B4-BE49-F238E27FC236}">
                <a16:creationId xmlns="" xmlns:a16="http://schemas.microsoft.com/office/drawing/2014/main" id="{6D0C7F02-39A1-45DF-9CBB-064D2E25DF32}"/>
              </a:ext>
            </a:extLst>
          </p:cNvPr>
          <p:cNvSpPr txBox="1"/>
          <p:nvPr/>
        </p:nvSpPr>
        <p:spPr>
          <a:xfrm>
            <a:off x="3087543" y="2804382"/>
            <a:ext cx="849913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神經元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0" name="文字方塊 14">
            <a:extLst>
              <a:ext uri="{FF2B5EF4-FFF2-40B4-BE49-F238E27FC236}">
                <a16:creationId xmlns="" xmlns:a16="http://schemas.microsoft.com/office/drawing/2014/main" id="{3566E745-A7BA-4C4D-9754-8E6C873A7468}"/>
              </a:ext>
            </a:extLst>
          </p:cNvPr>
          <p:cNvSpPr txBox="1"/>
          <p:nvPr/>
        </p:nvSpPr>
        <p:spPr>
          <a:xfrm>
            <a:off x="5309616" y="2791975"/>
            <a:ext cx="96853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輸出值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1" name="箭號: 向右 6">
            <a:extLst>
              <a:ext uri="{FF2B5EF4-FFF2-40B4-BE49-F238E27FC236}">
                <a16:creationId xmlns="" xmlns:a16="http://schemas.microsoft.com/office/drawing/2014/main" id="{6309E408-B5FA-4F68-A8FA-5AFB80D826CC}"/>
              </a:ext>
            </a:extLst>
          </p:cNvPr>
          <p:cNvSpPr/>
          <p:nvPr/>
        </p:nvSpPr>
        <p:spPr>
          <a:xfrm>
            <a:off x="6218132" y="2754229"/>
            <a:ext cx="435836" cy="41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r>
              <a:rPr lang="zh-TW" altLang="en-US" dirty="0"/>
              <a:t>邏輯門是組成數位系統的基本結構，通常組合使用實現更為複雜的邏輯運算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667460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單層感知機的缺點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TW" dirty="0"/>
              <a:t>1969</a:t>
            </a:r>
            <a:r>
              <a:rPr lang="zh-TW" altLang="en-US" dirty="0"/>
              <a:t>年，</a:t>
            </a:r>
            <a:r>
              <a:rPr lang="en-US" altLang="zh-TW" dirty="0"/>
              <a:t>MIT</a:t>
            </a:r>
            <a:r>
              <a:rPr lang="zh-TW" altLang="en-US" dirty="0"/>
              <a:t>人工智慧實驗室的</a:t>
            </a:r>
            <a:r>
              <a:rPr lang="en-US" altLang="zh-TW" dirty="0"/>
              <a:t>Marvin Minsky </a:t>
            </a:r>
            <a:r>
              <a:rPr lang="zh-TW" altLang="en-US" dirty="0"/>
              <a:t>和 </a:t>
            </a:r>
            <a:r>
              <a:rPr lang="en-US" altLang="zh-TW" dirty="0"/>
              <a:t>Seymour </a:t>
            </a:r>
            <a:r>
              <a:rPr lang="zh-TW" altLang="en-US" dirty="0"/>
              <a:t>出版了</a:t>
            </a:r>
            <a:r>
              <a:rPr lang="en-US" altLang="zh-TW" dirty="0" err="1"/>
              <a:t>Perceptrons</a:t>
            </a:r>
            <a:r>
              <a:rPr lang="en-US" altLang="zh-TW" dirty="0"/>
              <a:t> </a:t>
            </a:r>
            <a:r>
              <a:rPr lang="zh-TW" altLang="en-US" dirty="0"/>
              <a:t>一書，證明單層感知機無法處理</a:t>
            </a:r>
            <a:r>
              <a:rPr lang="en-US" altLang="zh-TW" dirty="0"/>
              <a:t>XOR </a:t>
            </a:r>
            <a:r>
              <a:rPr lang="zh-TW" altLang="en-US" dirty="0"/>
              <a:t>問題</a:t>
            </a:r>
          </a:p>
        </p:txBody>
      </p:sp>
      <p:pic>
        <p:nvPicPr>
          <p:cNvPr id="14" name="Picture 2" descr="https://qph.ec.quoracdn.net/main-qimg-a6c557af4280d1f85cacc66e048e82f3">
            <a:extLst>
              <a:ext uri="{FF2B5EF4-FFF2-40B4-BE49-F238E27FC236}">
                <a16:creationId xmlns="" xmlns:a16="http://schemas.microsoft.com/office/drawing/2014/main" id="{D8BDB0CC-483E-4D5F-9D68-22F969DC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05" y="2061952"/>
            <a:ext cx="6967646" cy="24540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54201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利用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AND 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、 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OR   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、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NOT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組合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XOR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9D6914FE-2570-43C0-829E-CF802E397B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556" y="1028082"/>
            <a:ext cx="1932452" cy="36633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0A4E647A-2665-44AB-83DB-39872ECDC12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3348" y="1491630"/>
            <a:ext cx="4664869" cy="247888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="" xmlns:a16="http://schemas.microsoft.com/office/drawing/2014/main" id="{455708AA-78C2-427E-A684-C033DB58E9D8}"/>
              </a:ext>
            </a:extLst>
          </p:cNvPr>
          <p:cNvSpPr/>
          <p:nvPr/>
        </p:nvSpPr>
        <p:spPr>
          <a:xfrm>
            <a:off x="3419872" y="2574489"/>
            <a:ext cx="435836" cy="41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1448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多層感知機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just"/>
            <a:r>
              <a:rPr lang="en-US" altLang="zh-TW" dirty="0"/>
              <a:t>1986 </a:t>
            </a:r>
            <a:r>
              <a:rPr lang="zh-TW" altLang="en-US" dirty="0"/>
              <a:t>年，</a:t>
            </a:r>
            <a:r>
              <a:rPr lang="en-US" altLang="zh-TW" dirty="0" err="1"/>
              <a:t>Rumelhart</a:t>
            </a:r>
            <a:r>
              <a:rPr lang="zh-TW" altLang="en-US" dirty="0"/>
              <a:t>、</a:t>
            </a:r>
            <a:r>
              <a:rPr lang="en-US" altLang="zh-TW" dirty="0"/>
              <a:t>Hinton </a:t>
            </a:r>
            <a:r>
              <a:rPr lang="zh-TW" altLang="en-US" dirty="0"/>
              <a:t>等人提出</a:t>
            </a:r>
            <a:r>
              <a:rPr lang="zh-TW" altLang="en-US" b="1" dirty="0"/>
              <a:t>「反向傳播演算法」</a:t>
            </a:r>
            <a:r>
              <a:rPr lang="en-US" altLang="zh-TW" b="1" dirty="0"/>
              <a:t>(Backpropagation)</a:t>
            </a:r>
            <a:r>
              <a:rPr lang="en-US" altLang="zh-TW" dirty="0"/>
              <a:t> </a:t>
            </a:r>
            <a:r>
              <a:rPr lang="zh-TW" altLang="en-US" dirty="0"/>
              <a:t>訓練神經網路， 催生出具備非線性學習能力的</a:t>
            </a:r>
            <a:r>
              <a:rPr lang="zh-TW" altLang="en-US" b="1" dirty="0"/>
              <a:t>多層感知機 </a:t>
            </a:r>
            <a:r>
              <a:rPr lang="en-US" altLang="zh-TW" b="1" dirty="0"/>
              <a:t>(Multi-Layer Perceptron)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="" xmlns:a16="http://schemas.microsoft.com/office/drawing/2014/main" id="{E7E36421-BDF0-49D9-9F39-416855CE2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53" y="1999716"/>
            <a:ext cx="2542371" cy="28144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A22D805C-AA12-49AF-859E-7D9E0C805C44}"/>
              </a:ext>
            </a:extLst>
          </p:cNvPr>
          <p:cNvSpPr txBox="1"/>
          <p:nvPr/>
        </p:nvSpPr>
        <p:spPr>
          <a:xfrm>
            <a:off x="2955413" y="4690637"/>
            <a:ext cx="72355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B375A313-D972-408F-A1B1-491DEAB761B6}"/>
              </a:ext>
            </a:extLst>
          </p:cNvPr>
          <p:cNvSpPr txBox="1"/>
          <p:nvPr/>
        </p:nvSpPr>
        <p:spPr>
          <a:xfrm>
            <a:off x="3847365" y="4698714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CN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隱藏層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11FA469D-CFEA-493E-863B-50511C59846B}"/>
              </a:ext>
            </a:extLst>
          </p:cNvPr>
          <p:cNvSpPr txBox="1"/>
          <p:nvPr/>
        </p:nvSpPr>
        <p:spPr>
          <a:xfrm>
            <a:off x="4855477" y="4690637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輸出層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6945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Geoffrey Hinton - 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深度學習之父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3E72B24-A27B-4FD3-AC01-D151B25D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世界公認的「深度學習之父」，為什麼也跑來加拿大？">
            <a:extLst>
              <a:ext uri="{FF2B5EF4-FFF2-40B4-BE49-F238E27FC236}">
                <a16:creationId xmlns="" xmlns:a16="http://schemas.microsoft.com/office/drawing/2014/main" id="{2F872402-256F-410C-AD46-E94F3A56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9223"/>
            <a:ext cx="6010184" cy="40258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F6B1C755-68EF-4325-A55B-D00648D35290}"/>
              </a:ext>
            </a:extLst>
          </p:cNvPr>
          <p:cNvSpPr txBox="1"/>
          <p:nvPr/>
        </p:nvSpPr>
        <p:spPr>
          <a:xfrm>
            <a:off x="3995936" y="4597343"/>
            <a:ext cx="4202177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100" dirty="0">
                <a:solidFill>
                  <a:srgbClr val="FFFFFF"/>
                </a:solidFill>
                <a:sym typeface="Gill Sans" charset="0"/>
              </a:rPr>
              <a:t>http://www.cs.toronto.edu/~hinton/</a:t>
            </a:r>
            <a:endParaRPr kumimoji="0" lang="zh-TW" altLang="en-US" sz="2100" dirty="0">
              <a:solidFill>
                <a:srgbClr val="FFFFFF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3695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建構神經網路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180727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人工智慧的發展歷史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22529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神經網路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3" name="內容版面配置區 4">
            <a:extLst>
              <a:ext uri="{FF2B5EF4-FFF2-40B4-BE49-F238E27FC236}">
                <a16:creationId xmlns="" xmlns:a16="http://schemas.microsoft.com/office/drawing/2014/main" id="{BC27B8F8-0EF3-437D-B471-0010374AE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716" y="1048341"/>
            <a:ext cx="3494423" cy="3868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296B7403-3B69-4C38-B23F-61229CEA32CD}"/>
              </a:ext>
            </a:extLst>
          </p:cNvPr>
          <p:cNvSpPr txBox="1"/>
          <p:nvPr/>
        </p:nvSpPr>
        <p:spPr>
          <a:xfrm>
            <a:off x="1919317" y="1445353"/>
            <a:ext cx="830996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地坪 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4E5F87B2-07D2-4914-9543-86AF3DB15769}"/>
              </a:ext>
            </a:extLst>
          </p:cNvPr>
          <p:cNvSpPr txBox="1"/>
          <p:nvPr/>
        </p:nvSpPr>
        <p:spPr>
          <a:xfrm>
            <a:off x="1781797" y="2174950"/>
            <a:ext cx="981335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房間數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F9A05AB3-9045-486B-99F6-6A6581FC260F}"/>
              </a:ext>
            </a:extLst>
          </p:cNvPr>
          <p:cNvSpPr txBox="1"/>
          <p:nvPr/>
        </p:nvSpPr>
        <p:spPr>
          <a:xfrm>
            <a:off x="2105260" y="3746608"/>
            <a:ext cx="657872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屋齡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F43DA21C-F692-41B7-B599-7029D1B9258B}"/>
              </a:ext>
            </a:extLst>
          </p:cNvPr>
          <p:cNvSpPr txBox="1"/>
          <p:nvPr/>
        </p:nvSpPr>
        <p:spPr>
          <a:xfrm>
            <a:off x="2782360" y="4780319"/>
            <a:ext cx="72355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8113F99C-C329-4DFC-825E-200B6A42AD97}"/>
              </a:ext>
            </a:extLst>
          </p:cNvPr>
          <p:cNvSpPr txBox="1"/>
          <p:nvPr/>
        </p:nvSpPr>
        <p:spPr>
          <a:xfrm>
            <a:off x="4034131" y="4788396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CN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隱藏層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3C03AFB2-CDD9-4B91-A6B5-0631650FE623}"/>
              </a:ext>
            </a:extLst>
          </p:cNvPr>
          <p:cNvSpPr txBox="1"/>
          <p:nvPr/>
        </p:nvSpPr>
        <p:spPr>
          <a:xfrm>
            <a:off x="5429855" y="4780319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輸出層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5AD02106-F550-436A-9272-CBD7BEA0EB1A}"/>
              </a:ext>
            </a:extLst>
          </p:cNvPr>
          <p:cNvSpPr txBox="1"/>
          <p:nvPr/>
        </p:nvSpPr>
        <p:spPr>
          <a:xfrm>
            <a:off x="6326138" y="2691641"/>
            <a:ext cx="666948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價格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03D52D21-4A22-4DB0-B52B-6267ED098408}"/>
              </a:ext>
            </a:extLst>
          </p:cNvPr>
          <p:cNvSpPr txBox="1"/>
          <p:nvPr/>
        </p:nvSpPr>
        <p:spPr>
          <a:xfrm>
            <a:off x="855467" y="3043072"/>
            <a:ext cx="1935548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       距離捷運距離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456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使用激活函數調整輸出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pSp>
        <p:nvGrpSpPr>
          <p:cNvPr id="2" name="群組 13">
            <a:extLst>
              <a:ext uri="{FF2B5EF4-FFF2-40B4-BE49-F238E27FC236}">
                <a16:creationId xmlns="" xmlns:a16="http://schemas.microsoft.com/office/drawing/2014/main" id="{12A801D8-4F56-4396-B5BC-FD6FD9283062}"/>
              </a:ext>
            </a:extLst>
          </p:cNvPr>
          <p:cNvGrpSpPr/>
          <p:nvPr/>
        </p:nvGrpSpPr>
        <p:grpSpPr>
          <a:xfrm>
            <a:off x="1110547" y="1229784"/>
            <a:ext cx="6922905" cy="3549035"/>
            <a:chOff x="1212421" y="1824836"/>
            <a:chExt cx="7643288" cy="3918340"/>
          </a:xfrm>
        </p:grpSpPr>
        <p:pic>
          <p:nvPicPr>
            <p:cNvPr id="16" name="圖片 15">
              <a:extLst>
                <a:ext uri="{FF2B5EF4-FFF2-40B4-BE49-F238E27FC236}">
                  <a16:creationId xmlns="" xmlns:a16="http://schemas.microsoft.com/office/drawing/2014/main" id="{A8E827B9-EFA2-4FC1-AA97-D1E40F34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901" y="2100228"/>
              <a:ext cx="7465219" cy="3193256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BFE1ACBD-77D5-4644-AA85-63ECFC234720}"/>
                </a:ext>
              </a:extLst>
            </p:cNvPr>
            <p:cNvSpPr/>
            <p:nvPr/>
          </p:nvSpPr>
          <p:spPr>
            <a:xfrm>
              <a:off x="1226339" y="1824836"/>
              <a:ext cx="2296706" cy="391834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zh-TW" altLang="en-US" sz="1575">
                <a:solidFill>
                  <a:srgbClr val="FFFFFF"/>
                </a:solidFill>
                <a:sym typeface="Gill Sans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="" xmlns:a16="http://schemas.microsoft.com/office/drawing/2014/main" id="{40C2AED4-EBA4-44AD-BA21-55F782C165D3}"/>
                </a:ext>
              </a:extLst>
            </p:cNvPr>
            <p:cNvSpPr txBox="1"/>
            <p:nvPr/>
          </p:nvSpPr>
          <p:spPr>
            <a:xfrm>
              <a:off x="1212421" y="4900434"/>
              <a:ext cx="2324540" cy="815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 eaLnBrk="1" hangingPunct="1">
                <a:buFont typeface="Arial" panose="020B0604020202020204" pitchFamily="34" charset="0"/>
                <a:buChar char="•"/>
              </a:pPr>
              <a:r>
                <a:rPr kumimoji="0" lang="zh-TW" altLang="en-US" dirty="0">
                  <a:solidFill>
                    <a:srgbClr val="8282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來自同一個觀察的獨立變數</a:t>
              </a:r>
              <a:endParaRPr kumimoji="0" lang="en-US" altLang="zh-TW" dirty="0">
                <a:solidFill>
                  <a:srgbClr val="8282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  <a:p>
              <a:pPr marL="257175" indent="-257175" eaLnBrk="1" hangingPunct="1">
                <a:buFont typeface="Arial" panose="020B0604020202020204" pitchFamily="34" charset="0"/>
                <a:buChar char="•"/>
              </a:pPr>
              <a:r>
                <a:rPr kumimoji="0" lang="zh-TW" altLang="en-US" dirty="0">
                  <a:solidFill>
                    <a:srgbClr val="8282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必須要標準化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8AD72771-A60F-4E57-BE1C-D6C975466CB8}"/>
                </a:ext>
              </a:extLst>
            </p:cNvPr>
            <p:cNvSpPr/>
            <p:nvPr/>
          </p:nvSpPr>
          <p:spPr>
            <a:xfrm>
              <a:off x="6602366" y="2218233"/>
              <a:ext cx="2253343" cy="295724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zh-TW" altLang="en-US" sz="1575">
                <a:solidFill>
                  <a:srgbClr val="FFFFFF"/>
                </a:solidFill>
                <a:sym typeface="Gill Sans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="" xmlns:a16="http://schemas.microsoft.com/office/drawing/2014/main" id="{4BBFE3FA-2E11-4E51-9302-8400288CA644}"/>
                </a:ext>
              </a:extLst>
            </p:cNvPr>
            <p:cNvSpPr txBox="1"/>
            <p:nvPr/>
          </p:nvSpPr>
          <p:spPr>
            <a:xfrm>
              <a:off x="6804456" y="4275229"/>
              <a:ext cx="1605570" cy="904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 eaLnBrk="1" hangingPunct="1">
                <a:buFont typeface="Arial" panose="020B0604020202020204" pitchFamily="34" charset="0"/>
                <a:buChar char="•"/>
              </a:pPr>
              <a:r>
                <a:rPr kumimoji="0" lang="zh-TW" altLang="en-US" sz="1575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連續型數字</a:t>
              </a:r>
              <a:endParaRPr kumimoji="0" lang="en-US" altLang="zh-TW" sz="157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  <a:p>
              <a:pPr marL="257175" indent="-257175" eaLnBrk="1" hangingPunct="1">
                <a:buFont typeface="Arial" panose="020B0604020202020204" pitchFamily="34" charset="0"/>
                <a:buChar char="•"/>
              </a:pPr>
              <a:r>
                <a:rPr kumimoji="0" lang="en-US" altLang="zh-TW" sz="1575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Binary</a:t>
              </a:r>
            </a:p>
            <a:p>
              <a:pPr marL="257175" indent="-257175" eaLnBrk="1" hangingPunct="1">
                <a:buFont typeface="Arial" panose="020B0604020202020204" pitchFamily="34" charset="0"/>
                <a:buChar char="•"/>
              </a:pPr>
              <a:r>
                <a:rPr kumimoji="0" lang="zh-TW" altLang="en-US" sz="1575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類別數據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="" xmlns:a16="http://schemas.microsoft.com/office/drawing/2014/main" id="{4DFA0B55-34C5-4CD9-A09B-BB4EC0C7160B}"/>
                </a:ext>
              </a:extLst>
            </p:cNvPr>
            <p:cNvSpPr txBox="1"/>
            <p:nvPr/>
          </p:nvSpPr>
          <p:spPr>
            <a:xfrm>
              <a:off x="3910016" y="4343456"/>
              <a:ext cx="2079538" cy="509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 algn="ctr" eaLnBrk="1" hangingPunct="1">
                <a:buFont typeface="Arial" panose="020B0604020202020204" pitchFamily="34" charset="0"/>
                <a:buChar char="•"/>
              </a:pPr>
              <a:r>
                <a:rPr kumimoji="0" lang="zh-TW" altLang="en-US" sz="1200" dirty="0">
                  <a:solidFill>
                    <a:srgbClr val="73737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啟動函數</a:t>
              </a:r>
              <a:r>
                <a:rPr kumimoji="0" lang="en-US" altLang="zh-TW" sz="1200" dirty="0">
                  <a:solidFill>
                    <a:srgbClr val="73737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Activation Function</a:t>
              </a:r>
              <a:endParaRPr kumimoji="0" lang="zh-TW" altLang="en-US" sz="1200" dirty="0">
                <a:solidFill>
                  <a:srgbClr val="73737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8504E765-9C23-444E-B1CA-A945C3FE66CB}"/>
              </a:ext>
            </a:extLst>
          </p:cNvPr>
          <p:cNvSpPr txBox="1"/>
          <p:nvPr/>
        </p:nvSpPr>
        <p:spPr>
          <a:xfrm>
            <a:off x="1196512" y="1824552"/>
            <a:ext cx="9877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1</a:t>
            </a:r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3862C1DC-D6F3-4E23-AA3C-A4ADEAC49D11}"/>
              </a:ext>
            </a:extLst>
          </p:cNvPr>
          <p:cNvSpPr txBox="1"/>
          <p:nvPr/>
        </p:nvSpPr>
        <p:spPr>
          <a:xfrm>
            <a:off x="1196512" y="2697463"/>
            <a:ext cx="9877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2</a:t>
            </a:r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0849DC23-585B-4C58-B993-62FD67FAF6F7}"/>
              </a:ext>
            </a:extLst>
          </p:cNvPr>
          <p:cNvSpPr txBox="1"/>
          <p:nvPr/>
        </p:nvSpPr>
        <p:spPr>
          <a:xfrm>
            <a:off x="1187624" y="3608828"/>
            <a:ext cx="9973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m</a:t>
            </a:r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endParaRPr kumimoji="0"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113BE4CE-CE8E-4893-A371-9F13F2F77887}"/>
              </a:ext>
            </a:extLst>
          </p:cNvPr>
          <p:cNvSpPr txBox="1"/>
          <p:nvPr/>
        </p:nvSpPr>
        <p:spPr>
          <a:xfrm>
            <a:off x="4174155" y="2430903"/>
            <a:ext cx="776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r>
              <a:rPr kumimoji="0"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神經元</a:t>
            </a:r>
            <a:endParaRPr kumimoji="0"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="" xmlns:a16="http://schemas.microsoft.com/office/drawing/2014/main" id="{3CC2CDEB-2F92-438E-8342-8383BD1ACED3}"/>
              </a:ext>
            </a:extLst>
          </p:cNvPr>
          <p:cNvSpPr txBox="1"/>
          <p:nvPr/>
        </p:nvSpPr>
        <p:spPr>
          <a:xfrm>
            <a:off x="6999987" y="2700332"/>
            <a:ext cx="968535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輸出值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755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如同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鹿威</a:t>
            </a:r>
            <a:r>
              <a:rPr kumimoji="0" lang="ja-JP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し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的</a:t>
            </a:r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激活函數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026" name="Picture 2" descr="ãé¹¿å¨ãçåçæå°çµæ">
            <a:extLst>
              <a:ext uri="{FF2B5EF4-FFF2-40B4-BE49-F238E27FC236}">
                <a16:creationId xmlns="" xmlns:a16="http://schemas.microsoft.com/office/drawing/2014/main" id="{8AF44267-AA8E-4864-A915-5280BAE4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4" y="988857"/>
            <a:ext cx="7132283" cy="40119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271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類神經網路如何運作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94C969A1-13F2-411D-BBBB-E705584C4F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374" y="1481941"/>
            <a:ext cx="6946695" cy="291905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0751B7E4-1E15-44ED-A580-33C25CE573AD}"/>
              </a:ext>
            </a:extLst>
          </p:cNvPr>
          <p:cNvSpPr txBox="1"/>
          <p:nvPr/>
        </p:nvSpPr>
        <p:spPr>
          <a:xfrm>
            <a:off x="837275" y="1846097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1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963C5C00-AE32-42B6-9864-0AA0E6F67363}"/>
              </a:ext>
            </a:extLst>
          </p:cNvPr>
          <p:cNvSpPr txBox="1"/>
          <p:nvPr/>
        </p:nvSpPr>
        <p:spPr>
          <a:xfrm>
            <a:off x="837275" y="2680551"/>
            <a:ext cx="1087157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2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935F0526-CDCE-4A05-AB3F-BD7AA42B7485}"/>
              </a:ext>
            </a:extLst>
          </p:cNvPr>
          <p:cNvSpPr txBox="1"/>
          <p:nvPr/>
        </p:nvSpPr>
        <p:spPr>
          <a:xfrm>
            <a:off x="827584" y="3656011"/>
            <a:ext cx="1098379" cy="3347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輸入值 </a:t>
            </a:r>
            <a:r>
              <a:rPr kumimoji="0" lang="en-US" altLang="zh-TW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m</a:t>
            </a:r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ECF1D056-C7EE-4D8F-B496-04966FA0FFAE}"/>
              </a:ext>
            </a:extLst>
          </p:cNvPr>
          <p:cNvSpPr txBox="1"/>
          <p:nvPr/>
        </p:nvSpPr>
        <p:spPr>
          <a:xfrm>
            <a:off x="6840012" y="2702533"/>
            <a:ext cx="913952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 輸出值  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F0CA5092-88D6-4F5A-B82E-D130125E4D8C}"/>
              </a:ext>
            </a:extLst>
          </p:cNvPr>
          <p:cNvSpPr txBox="1"/>
          <p:nvPr/>
        </p:nvSpPr>
        <p:spPr>
          <a:xfrm>
            <a:off x="1976342" y="4385069"/>
            <a:ext cx="72355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輸入層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7D194A31-7D98-4D3C-9C01-2B333CF3CEB7}"/>
              </a:ext>
            </a:extLst>
          </p:cNvPr>
          <p:cNvSpPr txBox="1"/>
          <p:nvPr/>
        </p:nvSpPr>
        <p:spPr>
          <a:xfrm>
            <a:off x="3945965" y="4393145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CN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隱藏層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A33B5F80-D76A-4A47-9D7B-830155CA6908}"/>
              </a:ext>
            </a:extLst>
          </p:cNvPr>
          <p:cNvSpPr txBox="1"/>
          <p:nvPr/>
        </p:nvSpPr>
        <p:spPr>
          <a:xfrm>
            <a:off x="6033900" y="4385068"/>
            <a:ext cx="9406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05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輸出層</a:t>
            </a:r>
            <a:endParaRPr kumimoji="0" lang="en-US" sz="105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B4D4F8FC-9195-4078-8C55-C094B6BFA537}"/>
              </a:ext>
            </a:extLst>
          </p:cNvPr>
          <p:cNvSpPr txBox="1"/>
          <p:nvPr/>
        </p:nvSpPr>
        <p:spPr>
          <a:xfrm>
            <a:off x="6903037" y="3795520"/>
            <a:ext cx="913952" cy="3347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實際值</a:t>
            </a:r>
            <a:endParaRPr kumimoji="0" lang="en-US" sz="1575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="" xmlns:a16="http://schemas.microsoft.com/office/drawing/2014/main" id="{9EA72351-B130-404E-BBAD-242212968F13}"/>
              </a:ext>
            </a:extLst>
          </p:cNvPr>
          <p:cNvSpPr/>
          <p:nvPr/>
        </p:nvSpPr>
        <p:spPr>
          <a:xfrm>
            <a:off x="6742632" y="3067204"/>
            <a:ext cx="1576699" cy="6544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5BE9C44-58EC-4174-8373-C75EC546521F}"/>
                  </a:ext>
                </a:extLst>
              </p:cNvPr>
              <p:cNvSpPr/>
              <p:nvPr/>
            </p:nvSpPr>
            <p:spPr>
              <a:xfrm>
                <a:off x="6672906" y="3148235"/>
                <a:ext cx="2050113" cy="578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75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575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TW" sz="157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75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75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mr-IN" altLang="zh-TW" sz="1575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1575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mr-IN" altLang="zh-TW" sz="1575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575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57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575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575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575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1575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57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75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575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1575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575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575" dirty="0"/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5BE9C44-58EC-4174-8373-C75EC5465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06" y="3148235"/>
                <a:ext cx="2050113" cy="57887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pPr algn="ctr" eaLnBrk="1" hangingPunct="1"/>
                <a:r>
                  <a:rPr kumimoji="0" lang="en-US" sz="2100">
                    <a:noFill/>
                    <a:latin typeface="Gill Sans" charset="0"/>
                    <a:sym typeface="Gill Sans" charset="0"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930A85C-71A4-4444-8B44-7926615DDDA4}"/>
              </a:ext>
            </a:extLst>
          </p:cNvPr>
          <p:cNvSpPr/>
          <p:nvPr/>
        </p:nvSpPr>
        <p:spPr>
          <a:xfrm>
            <a:off x="697301" y="652837"/>
            <a:ext cx="75608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「代價函數」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(Cost Function)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或「損失函數」 ，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</a:t>
            </a:r>
            <a:r>
              <a:rPr kumimoji="0" 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Loss Function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)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。代價函數是預測結果和真實結果之間的差距</a:t>
            </a:r>
          </a:p>
        </p:txBody>
      </p:sp>
    </p:spTree>
    <p:extLst>
      <p:ext uri="{BB962C8B-B14F-4D97-AF65-F5344CB8AC3E}">
        <p14:creationId xmlns="" xmlns:p14="http://schemas.microsoft.com/office/powerpoint/2010/main" val="3361653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梯度法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930A85C-71A4-4444-8B44-7926615DDDA4}"/>
              </a:ext>
            </a:extLst>
          </p:cNvPr>
          <p:cNvSpPr/>
          <p:nvPr/>
        </p:nvSpPr>
        <p:spPr>
          <a:xfrm>
            <a:off x="697301" y="652837"/>
            <a:ext cx="75608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Gradient Descent Method</a:t>
            </a:r>
          </a:p>
          <a:p>
            <a:pPr marL="171450" lvl="1" algn="just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 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	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找出代價函數的最小值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algn="just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kumimoji="0" 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Gradient Ascent Method</a:t>
            </a:r>
          </a:p>
          <a:p>
            <a:pPr marL="171450" lvl="1" algn="just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 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	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找出代價函數的最大值</a:t>
            </a:r>
            <a:endParaRPr kumimoji="0" 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="" xmlns:a16="http://schemas.microsoft.com/office/drawing/2014/main" id="{CB886100-A706-49B3-BC4E-E05816518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46" y="2443398"/>
            <a:ext cx="3544108" cy="2400847"/>
          </a:xfrm>
          <a:prstGeom prst="rect">
            <a:avLst/>
          </a:prstGeom>
        </p:spPr>
      </p:pic>
      <p:sp>
        <p:nvSpPr>
          <p:cNvPr id="22" name="橢圓 21">
            <a:extLst>
              <a:ext uri="{FF2B5EF4-FFF2-40B4-BE49-F238E27FC236}">
                <a16:creationId xmlns="" xmlns:a16="http://schemas.microsoft.com/office/drawing/2014/main" id="{813365A6-714E-463B-BCFB-870DB2D112E4}"/>
              </a:ext>
            </a:extLst>
          </p:cNvPr>
          <p:cNvSpPr/>
          <p:nvPr/>
        </p:nvSpPr>
        <p:spPr>
          <a:xfrm>
            <a:off x="5496167" y="3291363"/>
            <a:ext cx="230864" cy="230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="" xmlns:a16="http://schemas.microsoft.com/office/drawing/2014/main" id="{E3C8CAEC-10A8-431D-AF81-5B3C775BCCC0}"/>
              </a:ext>
            </a:extLst>
          </p:cNvPr>
          <p:cNvSpPr/>
          <p:nvPr/>
        </p:nvSpPr>
        <p:spPr>
          <a:xfrm>
            <a:off x="4558419" y="4261216"/>
            <a:ext cx="230864" cy="23086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24" name="箭號: 向下 23">
            <a:extLst>
              <a:ext uri="{FF2B5EF4-FFF2-40B4-BE49-F238E27FC236}">
                <a16:creationId xmlns="" xmlns:a16="http://schemas.microsoft.com/office/drawing/2014/main" id="{A9DAA92C-D7CA-4C1F-B922-62D6654C678C}"/>
              </a:ext>
            </a:extLst>
          </p:cNvPr>
          <p:cNvSpPr/>
          <p:nvPr/>
        </p:nvSpPr>
        <p:spPr>
          <a:xfrm rot="2040703">
            <a:off x="5034442" y="3749872"/>
            <a:ext cx="285184" cy="359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en-US" sz="1575">
              <a:solidFill>
                <a:srgbClr val="FFFFFF"/>
              </a:solidFill>
              <a:sym typeface="Gill Sans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08F7517-1F23-4A1F-8953-0CA557A2D3A3}"/>
                  </a:ext>
                </a:extLst>
              </p:cNvPr>
              <p:cNvSpPr txBox="1"/>
              <p:nvPr/>
            </p:nvSpPr>
            <p:spPr>
              <a:xfrm>
                <a:off x="6309910" y="4596048"/>
                <a:ext cx="346826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575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08F7517-1F23-4A1F-8953-0CA557A2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910" y="4596048"/>
                <a:ext cx="346826" cy="334707"/>
              </a:xfrm>
              <a:prstGeom prst="rect">
                <a:avLst/>
              </a:prstGeom>
              <a:blipFill>
                <a:blip r:embed="rId4" cstate="print"/>
                <a:stretch>
                  <a:fillRect r="-5263" b="-3636"/>
                </a:stretch>
              </a:blipFill>
            </p:spPr>
            <p:txBody>
              <a:bodyPr/>
              <a:lstStyle/>
              <a:p>
                <a:pPr algn="ctr" eaLnBrk="1" hangingPunct="1"/>
                <a:r>
                  <a:rPr kumimoji="0" lang="en-US" sz="2100">
                    <a:noFill/>
                    <a:latin typeface="Gill Sans" charset="0"/>
                    <a:sym typeface="Gill Sans" charset="0"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4DCCD64-14C3-42F0-8CAC-AAEC28F785C8}"/>
                  </a:ext>
                </a:extLst>
              </p:cNvPr>
              <p:cNvSpPr txBox="1"/>
              <p:nvPr/>
            </p:nvSpPr>
            <p:spPr>
              <a:xfrm>
                <a:off x="2566849" y="2355726"/>
                <a:ext cx="358624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75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575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4DCCD64-14C3-42F0-8CAC-AAEC28F7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849" y="2355726"/>
                <a:ext cx="358624" cy="33470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pPr algn="ctr" eaLnBrk="1" hangingPunct="1"/>
                <a:r>
                  <a:rPr kumimoji="0" lang="en-US" sz="2100">
                    <a:noFill/>
                    <a:latin typeface="Gill Sans" charset="0"/>
                    <a:sym typeface="Gill Sans" charset="0"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E45E7849-133A-4DDC-BA1F-4904352E505B}"/>
              </a:ext>
            </a:extLst>
          </p:cNvPr>
          <p:cNvSpPr txBox="1"/>
          <p:nvPr/>
        </p:nvSpPr>
        <p:spPr>
          <a:xfrm>
            <a:off x="5727031" y="3811287"/>
            <a:ext cx="3214342" cy="5770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但參數這麼多</a:t>
            </a:r>
            <a:endParaRPr kumimoji="0" lang="en-US" altLang="zh-TW" sz="157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  <a:p>
            <a:pPr algn="ctr" eaLnBrk="1" hangingPunct="1"/>
            <a:r>
              <a:rPr kumimoji="0" lang="zh-TW" altLang="en-US" sz="157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要如何有效搜尋代價函數的最小值</a:t>
            </a:r>
            <a:endParaRPr kumimoji="0" lang="en-US" sz="157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1813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計算偏微分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930A85C-71A4-4444-8B44-7926615DDDA4}"/>
              </a:ext>
            </a:extLst>
          </p:cNvPr>
          <p:cNvSpPr/>
          <p:nvPr/>
        </p:nvSpPr>
        <p:spPr>
          <a:xfrm>
            <a:off x="697301" y="652837"/>
            <a:ext cx="756084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要快速到達目的地，就必須知道要往哪個方向做調整？以及調整幅度的範圍？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628650" lvl="2" indent="-285750" eaLnBrk="1" hangingPunct="1">
              <a:buFont typeface="Arial" panose="020B0604020202020204" pitchFamily="34" charset="0"/>
              <a:buChar char="•"/>
            </a:pP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斜率為正</a:t>
            </a:r>
            <a:r>
              <a:rPr kumimoji="0" lang="en-US" altLang="zh-TW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, </a:t>
            </a: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往左調整</a:t>
            </a:r>
            <a:endParaRPr kumimoji="0" lang="en-US" altLang="zh-TW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  <a:p>
            <a:pPr marL="628650" lvl="2" indent="-285750" eaLnBrk="1" hangingPunct="1">
              <a:buFont typeface="Arial" panose="020B0604020202020204" pitchFamily="34" charset="0"/>
              <a:buChar char="•"/>
            </a:pP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斜率為負</a:t>
            </a:r>
            <a:r>
              <a:rPr kumimoji="0" lang="en-US" altLang="zh-TW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, </a:t>
            </a: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往右調整</a:t>
            </a:r>
            <a:endParaRPr kumimoji="0" 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  <a:p>
            <a:pPr marL="628650" lvl="2" indent="-285750" eaLnBrk="1" hangingPunct="1">
              <a:buFont typeface="Arial" panose="020B0604020202020204" pitchFamily="34" charset="0"/>
              <a:buChar char="•"/>
            </a:pP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斜率越大</a:t>
            </a:r>
            <a:r>
              <a:rPr kumimoji="0" lang="en-US" altLang="zh-TW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, </a:t>
            </a:r>
            <a:r>
              <a:rPr kumimoji="0" lang="zh-TW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調整幅度越大</a:t>
            </a:r>
            <a:endParaRPr kumimoji="0" lang="en-US" sz="1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  <a:p>
            <a:pPr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="" xmlns:a16="http://schemas.microsoft.com/office/drawing/2014/main" id="{63BBE2A0-5A99-4B3C-BEFE-D1C7A64DD7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716" y="2355726"/>
            <a:ext cx="5112568" cy="25464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2928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局部最佳解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(Local Minimum) 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r>
              <a:rPr lang="zh-TW" altLang="en-US" dirty="0"/>
              <a:t>一路從頭找到最低點可能會陷入局部最佳解</a:t>
            </a:r>
            <a:r>
              <a:rPr lang="en-US" altLang="zh-TW" dirty="0"/>
              <a:t>(Local Minimum) </a:t>
            </a:r>
            <a:r>
              <a:rPr lang="zh-TW" altLang="en-US" dirty="0"/>
              <a:t>等問題</a:t>
            </a:r>
            <a:endParaRPr lang="en-US" altLang="zh-TW" dirty="0"/>
          </a:p>
          <a:p>
            <a:r>
              <a:rPr lang="zh-TW" altLang="en-US" dirty="0"/>
              <a:t>神經網路只要超過 </a:t>
            </a:r>
            <a:r>
              <a:rPr lang="en-US" altLang="zh-TW" dirty="0"/>
              <a:t>3 </a:t>
            </a:r>
            <a:r>
              <a:rPr lang="zh-TW" altLang="en-US" dirty="0"/>
              <a:t>層以上就幾乎沒有效果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FE74C32-6637-4D2E-BF9D-F9024BF156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1499" y="1849581"/>
            <a:ext cx="4398072" cy="246589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88663968-AEE7-44C6-BF32-B8EB6FC6A139}"/>
              </a:ext>
            </a:extLst>
          </p:cNvPr>
          <p:cNvSpPr txBox="1"/>
          <p:nvPr/>
        </p:nvSpPr>
        <p:spPr>
          <a:xfrm>
            <a:off x="5410801" y="2078406"/>
            <a:ext cx="3078341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eaLnBrk="1" hangingPunct="1"/>
            <a:r>
              <a:rPr kumimoji="0" lang="zh-TW" altLang="en-US" sz="21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「梯度消失」</a:t>
            </a:r>
            <a:r>
              <a:rPr kumimoji="0" lang="en-US" altLang="zh-TW" sz="21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(Vanishing Gradient)</a:t>
            </a:r>
          </a:p>
          <a:p>
            <a:pPr algn="just" eaLnBrk="1" hangingPunct="1"/>
            <a:endParaRPr kumimoji="0" lang="en-US" altLang="zh-TW" sz="21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Gill Sans" charset="0"/>
            </a:endParaRPr>
          </a:p>
          <a:p>
            <a:pPr algn="just" eaLnBrk="1" hangingPunct="1"/>
            <a:r>
              <a:rPr kumimoji="0" lang="zh-TW" altLang="en-US" sz="2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rPr>
              <a:t>代價函數為非凸函數，求解時容易陷入局部最優解、而非全域最優解</a:t>
            </a:r>
          </a:p>
        </p:txBody>
      </p:sp>
    </p:spTree>
    <p:extLst>
      <p:ext uri="{BB962C8B-B14F-4D97-AF65-F5344CB8AC3E}">
        <p14:creationId xmlns="" xmlns:p14="http://schemas.microsoft.com/office/powerpoint/2010/main" val="222379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傳統神經網路只能處理淺層結構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just"/>
            <a:r>
              <a:rPr lang="zh-TW" altLang="en-US" dirty="0"/>
              <a:t>梯度消失問題會隨著神經網路層數的增加而更加嚴重，所以傳統類神經網路只能處理淺層結構（比如 </a:t>
            </a:r>
            <a:r>
              <a:rPr lang="en-US" altLang="zh-TW" dirty="0"/>
              <a:t>2 </a:t>
            </a:r>
            <a:r>
              <a:rPr lang="zh-TW" altLang="en-US" dirty="0"/>
              <a:t>層）的網路，從而限制了性能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zh-TW" altLang="en-US" dirty="0"/>
              <a:t>單層感知機、和多層感知機失敗，導致</a:t>
            </a:r>
            <a:r>
              <a:rPr lang="en-US" altLang="zh-TW" dirty="0"/>
              <a:t>1980</a:t>
            </a:r>
            <a:r>
              <a:rPr lang="zh-TW" altLang="en-US" dirty="0"/>
              <a:t>的學界認為類神經網路是死胡同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zh-TW" altLang="en-US" dirty="0"/>
              <a:t>在 </a:t>
            </a:r>
            <a:r>
              <a:rPr lang="en-US" altLang="zh-TW" dirty="0"/>
              <a:t>1990 </a:t>
            </a:r>
            <a:r>
              <a:rPr lang="zh-TW" altLang="en-US" dirty="0"/>
              <a:t>年代，支持向量機 </a:t>
            </a:r>
            <a:r>
              <a:rPr lang="en-US" altLang="zh-TW" dirty="0"/>
              <a:t>(Support Vector Machine, SVM) </a:t>
            </a:r>
            <a:r>
              <a:rPr lang="zh-TW" altLang="en-US" dirty="0"/>
              <a:t>等「淺層機器學習模型」成為主流技術，此為機器學習的第二波浪潮</a:t>
            </a:r>
          </a:p>
        </p:txBody>
      </p:sp>
    </p:spTree>
    <p:extLst>
      <p:ext uri="{BB962C8B-B14F-4D97-AF65-F5344CB8AC3E}">
        <p14:creationId xmlns="" xmlns:p14="http://schemas.microsoft.com/office/powerpoint/2010/main" val="4061631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支持向量機 </a:t>
            </a:r>
            <a:r>
              <a:rPr kumimoji="0" lang="en-US" altLang="zh-TW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(Support Vector Machine)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="" xmlns:a16="http://schemas.microsoft.com/office/drawing/2014/main" id="{72967D6E-7D3F-4176-A306-4FF621D63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55658"/>
            <a:ext cx="7255691" cy="387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09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解決高維度資料切分問題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s://hellolynn-2dd1.kxcdn.com/wp-content/uploads/2017/10/15.jpg">
            <a:extLst>
              <a:ext uri="{FF2B5EF4-FFF2-40B4-BE49-F238E27FC236}">
                <a16:creationId xmlns="" xmlns:a16="http://schemas.microsoft.com/office/drawing/2014/main" id="{01A04B66-6369-4794-93DE-9D0838EA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1252617"/>
            <a:ext cx="6696744" cy="3263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63983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https://gogameguru.com/i/2016/03/AlphaGo-Lee-Sedol-game-2-Aja-Huang-Lee-Sedo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336" y="-978028"/>
            <a:ext cx="9478976" cy="63089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6"/>
          <p:cNvSpPr txBox="1"/>
          <p:nvPr/>
        </p:nvSpPr>
        <p:spPr>
          <a:xfrm>
            <a:off x="1248012" y="3579862"/>
            <a:ext cx="6647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AlphaGO</a:t>
            </a:r>
          </a:p>
          <a:p>
            <a:pPr algn="ctr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使用</a:t>
            </a:r>
            <a:r>
              <a:rPr kumimoji="0" lang="zh-TW" altLang="en-US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深度學習</a:t>
            </a:r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技術打敗頂尖棋手</a:t>
            </a:r>
          </a:p>
        </p:txBody>
      </p:sp>
    </p:spTree>
    <p:extLst>
      <p:ext uri="{BB962C8B-B14F-4D97-AF65-F5344CB8AC3E}">
        <p14:creationId xmlns="" xmlns:p14="http://schemas.microsoft.com/office/powerpoint/2010/main" val="2087011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0" y="-19050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>
              <a:lnSpc>
                <a:spcPct val="70000"/>
              </a:lnSpc>
            </a:pPr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深度學習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046647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類神經網路的曙光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r>
              <a:rPr lang="en-US" altLang="zh-TW" sz="2400" dirty="0"/>
              <a:t>2006 – A fast learning algorithm for deep belief nets</a:t>
            </a:r>
          </a:p>
          <a:p>
            <a:pPr lvl="1"/>
            <a:r>
              <a:rPr lang="en-US" altLang="zh-TW" dirty="0"/>
              <a:t>Hinton</a:t>
            </a:r>
            <a:r>
              <a:rPr lang="zh-TW" altLang="en-US" dirty="0"/>
              <a:t>提出用神經網路的非監督式學習來做為神經網路初始權重的指派</a:t>
            </a:r>
            <a:endParaRPr lang="en-US" altLang="zh-TW" dirty="0"/>
          </a:p>
          <a:p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BDF93F7-12AD-4F62-BC6A-D3D13D38AFC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508468"/>
            <a:ext cx="5284544" cy="351155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51F6217-D9FA-43D4-8965-560B945D8EF8}"/>
              </a:ext>
            </a:extLst>
          </p:cNvPr>
          <p:cNvSpPr txBox="1"/>
          <p:nvPr/>
        </p:nvSpPr>
        <p:spPr>
          <a:xfrm>
            <a:off x="6221659" y="4515327"/>
            <a:ext cx="15696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非監督式學習</a:t>
            </a:r>
            <a:endParaRPr kumimoji="0" lang="en-US" sz="18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0545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050" name="Picture 2" descr="ç¸éåç">
            <a:extLst>
              <a:ext uri="{FF2B5EF4-FFF2-40B4-BE49-F238E27FC236}">
                <a16:creationId xmlns="" xmlns:a16="http://schemas.microsoft.com/office/drawing/2014/main" id="{CD027CD0-6508-4968-8488-516263A5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2546"/>
            <a:ext cx="9289032" cy="6362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9161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限制玻爾茲曼機 </a:t>
            </a:r>
            <a:r>
              <a:rPr kumimoji="0" lang="en-US" altLang="zh-TW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(Restricted Boltzmann Machines) </a:t>
            </a:r>
            <a:endParaRPr kumimoji="0" 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l"/>
            <a:r>
              <a:rPr lang="zh-TW" altLang="en-US" sz="2000" dirty="0"/>
              <a:t>同一層的神經元彼此間沒有連結，不同層的神經元彼此間會連接在一起，並採取隨機決策 </a:t>
            </a:r>
            <a:r>
              <a:rPr lang="en-US" altLang="zh-TW" sz="2000" dirty="0"/>
              <a:t>(stochastic decisions) </a:t>
            </a:r>
            <a:r>
              <a:rPr lang="zh-TW" altLang="en-US" sz="2000" dirty="0"/>
              <a:t>來決定一個神經元要傳導或不傳導</a:t>
            </a:r>
          </a:p>
        </p:txBody>
      </p:sp>
      <p:grpSp>
        <p:nvGrpSpPr>
          <p:cNvPr id="2" name="群組 52">
            <a:extLst>
              <a:ext uri="{FF2B5EF4-FFF2-40B4-BE49-F238E27FC236}">
                <a16:creationId xmlns="" xmlns:a16="http://schemas.microsoft.com/office/drawing/2014/main" id="{8B949952-0F7C-41ED-9B4E-D064B578CB72}"/>
              </a:ext>
            </a:extLst>
          </p:cNvPr>
          <p:cNvGrpSpPr/>
          <p:nvPr/>
        </p:nvGrpSpPr>
        <p:grpSpPr>
          <a:xfrm>
            <a:off x="697358" y="1785603"/>
            <a:ext cx="7490907" cy="2743893"/>
            <a:chOff x="683403" y="2614672"/>
            <a:chExt cx="10326152" cy="3782433"/>
          </a:xfrm>
        </p:grpSpPr>
        <p:pic>
          <p:nvPicPr>
            <p:cNvPr id="54" name="內容版面配置區 4">
              <a:extLst>
                <a:ext uri="{FF2B5EF4-FFF2-40B4-BE49-F238E27FC236}">
                  <a16:creationId xmlns="" xmlns:a16="http://schemas.microsoft.com/office/drawing/2014/main" id="{9BA5FAFD-625E-41B6-B9DF-5F9C471DE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64739" y="-13406"/>
              <a:ext cx="2181390" cy="8676587"/>
            </a:xfrm>
            <a:prstGeom prst="rect">
              <a:avLst/>
            </a:prstGeom>
          </p:spPr>
        </p:pic>
        <p:sp>
          <p:nvSpPr>
            <p:cNvPr id="55" name="橢圓 54">
              <a:extLst>
                <a:ext uri="{FF2B5EF4-FFF2-40B4-BE49-F238E27FC236}">
                  <a16:creationId xmlns="" xmlns:a16="http://schemas.microsoft.com/office/drawing/2014/main" id="{31387D29-4CF5-429B-8ED5-B8A787B49F43}"/>
                </a:ext>
              </a:extLst>
            </p:cNvPr>
            <p:cNvSpPr/>
            <p:nvPr/>
          </p:nvSpPr>
          <p:spPr>
            <a:xfrm>
              <a:off x="2573546" y="5018073"/>
              <a:ext cx="531091" cy="531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kumimoji="0" lang="en-US" sz="1575" dirty="0">
                  <a:solidFill>
                    <a:srgbClr val="FFFFFF"/>
                  </a:solidFill>
                  <a:sym typeface="Gill Sans" charset="0"/>
                </a:rPr>
                <a:t>0</a:t>
              </a:r>
            </a:p>
          </p:txBody>
        </p:sp>
        <p:sp>
          <p:nvSpPr>
            <p:cNvPr id="56" name="橢圓 55">
              <a:extLst>
                <a:ext uri="{FF2B5EF4-FFF2-40B4-BE49-F238E27FC236}">
                  <a16:creationId xmlns="" xmlns:a16="http://schemas.microsoft.com/office/drawing/2014/main" id="{EDD76BF0-244E-4E00-9FB7-195B971B8178}"/>
                </a:ext>
              </a:extLst>
            </p:cNvPr>
            <p:cNvSpPr/>
            <p:nvPr/>
          </p:nvSpPr>
          <p:spPr>
            <a:xfrm>
              <a:off x="4019037" y="5018073"/>
              <a:ext cx="531091" cy="5310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FFFFFF"/>
                </a:solidFill>
                <a:sym typeface="Gill Sans" charset="0"/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="" xmlns:a16="http://schemas.microsoft.com/office/drawing/2014/main" id="{630215FA-C8CF-47A5-911C-D654012A92D9}"/>
                </a:ext>
              </a:extLst>
            </p:cNvPr>
            <p:cNvSpPr/>
            <p:nvPr/>
          </p:nvSpPr>
          <p:spPr>
            <a:xfrm>
              <a:off x="5367546" y="5018073"/>
              <a:ext cx="531091" cy="531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kumimoji="0" lang="en-US" sz="1575" dirty="0">
                  <a:solidFill>
                    <a:srgbClr val="FFFFFF"/>
                  </a:solidFill>
                  <a:sym typeface="Gill Sans" charset="0"/>
                </a:rPr>
                <a:t>1</a:t>
              </a:r>
            </a:p>
          </p:txBody>
        </p:sp>
        <p:sp>
          <p:nvSpPr>
            <p:cNvPr id="58" name="橢圓 57">
              <a:extLst>
                <a:ext uri="{FF2B5EF4-FFF2-40B4-BE49-F238E27FC236}">
                  <a16:creationId xmlns="" xmlns:a16="http://schemas.microsoft.com/office/drawing/2014/main" id="{342BAA28-E8F4-4B04-9F71-6B95D03F6536}"/>
                </a:ext>
              </a:extLst>
            </p:cNvPr>
            <p:cNvSpPr/>
            <p:nvPr/>
          </p:nvSpPr>
          <p:spPr>
            <a:xfrm>
              <a:off x="6771476" y="5018072"/>
              <a:ext cx="531091" cy="531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kumimoji="0" lang="en-US" sz="1575" dirty="0">
                  <a:solidFill>
                    <a:srgbClr val="FFFFFF"/>
                  </a:solidFill>
                  <a:sym typeface="Gill Sans" charset="0"/>
                </a:rPr>
                <a:t>0</a:t>
              </a:r>
            </a:p>
          </p:txBody>
        </p:sp>
        <p:sp>
          <p:nvSpPr>
            <p:cNvPr id="59" name="橢圓 58">
              <a:extLst>
                <a:ext uri="{FF2B5EF4-FFF2-40B4-BE49-F238E27FC236}">
                  <a16:creationId xmlns="" xmlns:a16="http://schemas.microsoft.com/office/drawing/2014/main" id="{D8C768D4-DAF1-4EE8-AEDF-76A4B87CEAA8}"/>
                </a:ext>
              </a:extLst>
            </p:cNvPr>
            <p:cNvSpPr/>
            <p:nvPr/>
          </p:nvSpPr>
          <p:spPr>
            <a:xfrm>
              <a:off x="8175406" y="5018071"/>
              <a:ext cx="531091" cy="5310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kumimoji="0" lang="en-US" sz="1575" dirty="0">
                  <a:solidFill>
                    <a:srgbClr val="FFFFFF"/>
                  </a:solidFill>
                  <a:sym typeface="Gill Sans" charset="0"/>
                </a:rPr>
                <a:t>1</a:t>
              </a:r>
            </a:p>
          </p:txBody>
        </p:sp>
        <p:sp>
          <p:nvSpPr>
            <p:cNvPr id="60" name="橢圓 59">
              <a:extLst>
                <a:ext uri="{FF2B5EF4-FFF2-40B4-BE49-F238E27FC236}">
                  <a16:creationId xmlns="" xmlns:a16="http://schemas.microsoft.com/office/drawing/2014/main" id="{1DADA0FD-9056-48A3-A7CC-0A33E219716E}"/>
                </a:ext>
              </a:extLst>
            </p:cNvPr>
            <p:cNvSpPr/>
            <p:nvPr/>
          </p:nvSpPr>
          <p:spPr>
            <a:xfrm>
              <a:off x="9523915" y="5018070"/>
              <a:ext cx="531091" cy="5310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FFFFFF"/>
                </a:solidFill>
                <a:sym typeface="Gill Sans" charset="0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="" xmlns:a16="http://schemas.microsoft.com/office/drawing/2014/main" id="{26640234-6D64-489C-8FCE-2F98E214868F}"/>
                </a:ext>
              </a:extLst>
            </p:cNvPr>
            <p:cNvSpPr/>
            <p:nvPr/>
          </p:nvSpPr>
          <p:spPr>
            <a:xfrm>
              <a:off x="2573546" y="3100611"/>
              <a:ext cx="531091" cy="531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C00000"/>
                </a:solidFill>
                <a:sym typeface="Gill Sans" charset="0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="" xmlns:a16="http://schemas.microsoft.com/office/drawing/2014/main" id="{16DE0933-DA6E-41F9-9F27-2B6608A53130}"/>
                </a:ext>
              </a:extLst>
            </p:cNvPr>
            <p:cNvSpPr/>
            <p:nvPr/>
          </p:nvSpPr>
          <p:spPr>
            <a:xfrm>
              <a:off x="4019037" y="3100611"/>
              <a:ext cx="531091" cy="531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C00000"/>
                </a:solidFill>
                <a:sym typeface="Gill Sans" charset="0"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="" xmlns:a16="http://schemas.microsoft.com/office/drawing/2014/main" id="{0588E050-BA38-411E-BAF6-B006245F0C65}"/>
                </a:ext>
              </a:extLst>
            </p:cNvPr>
            <p:cNvSpPr/>
            <p:nvPr/>
          </p:nvSpPr>
          <p:spPr>
            <a:xfrm>
              <a:off x="5367546" y="3100611"/>
              <a:ext cx="531091" cy="531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C00000"/>
                </a:solidFill>
                <a:sym typeface="Gill Sans" charset="0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="" xmlns:a16="http://schemas.microsoft.com/office/drawing/2014/main" id="{32C5BAB3-9FC8-4B46-B4FC-364D33C5D54B}"/>
                </a:ext>
              </a:extLst>
            </p:cNvPr>
            <p:cNvSpPr/>
            <p:nvPr/>
          </p:nvSpPr>
          <p:spPr>
            <a:xfrm>
              <a:off x="6771475" y="3100610"/>
              <a:ext cx="531091" cy="531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C00000"/>
                </a:solidFill>
                <a:sym typeface="Gill Sans" charset="0"/>
              </a:endParaRPr>
            </a:p>
          </p:txBody>
        </p:sp>
        <p:sp>
          <p:nvSpPr>
            <p:cNvPr id="65" name="橢圓 64">
              <a:extLst>
                <a:ext uri="{FF2B5EF4-FFF2-40B4-BE49-F238E27FC236}">
                  <a16:creationId xmlns="" xmlns:a16="http://schemas.microsoft.com/office/drawing/2014/main" id="{07C94B7C-D7C8-4530-AA32-1D909C020008}"/>
                </a:ext>
              </a:extLst>
            </p:cNvPr>
            <p:cNvSpPr/>
            <p:nvPr/>
          </p:nvSpPr>
          <p:spPr>
            <a:xfrm>
              <a:off x="8175404" y="3100610"/>
              <a:ext cx="531091" cy="531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kumimoji="0" lang="en-US" sz="1575">
                <a:solidFill>
                  <a:srgbClr val="C00000"/>
                </a:solidFill>
                <a:sym typeface="Gill Sans" charset="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="" xmlns:a16="http://schemas.microsoft.com/office/drawing/2014/main" id="{04BF9286-C9CF-4239-BF4D-C238D4302ADE}"/>
                </a:ext>
              </a:extLst>
            </p:cNvPr>
            <p:cNvSpPr txBox="1"/>
            <p:nvPr/>
          </p:nvSpPr>
          <p:spPr>
            <a:xfrm>
              <a:off x="683403" y="3003842"/>
              <a:ext cx="1849983" cy="79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kumimoji="0" lang="en-US" sz="1575" dirty="0">
                  <a:solidFill>
                    <a:srgbClr val="FFAF00"/>
                  </a:solidFill>
                  <a:latin typeface="Gill Sans" charset="0"/>
                  <a:sym typeface="Gill Sans" charset="0"/>
                </a:rPr>
                <a:t>Hidden Nodes</a:t>
              </a:r>
            </a:p>
            <a:p>
              <a:pPr algn="ctr" eaLnBrk="1" hangingPunct="1"/>
              <a:r>
                <a:rPr kumimoji="0" lang="zh-TW" altLang="en-US" sz="1575" dirty="0">
                  <a:solidFill>
                    <a:srgbClr val="FFAF00"/>
                  </a:solidFill>
                  <a:latin typeface="Gill Sans" charset="0"/>
                  <a:sym typeface="Gill Sans" charset="0"/>
                </a:rPr>
                <a:t>隱藏層</a:t>
              </a:r>
              <a:endParaRPr kumimoji="0" lang="en-US" sz="1575" dirty="0">
                <a:solidFill>
                  <a:srgbClr val="FFAF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="" xmlns:a16="http://schemas.microsoft.com/office/drawing/2014/main" id="{43D65309-DDA9-4D3A-8648-0712D25BF7F1}"/>
                </a:ext>
              </a:extLst>
            </p:cNvPr>
            <p:cNvSpPr txBox="1"/>
            <p:nvPr/>
          </p:nvSpPr>
          <p:spPr>
            <a:xfrm>
              <a:off x="722588" y="4902830"/>
              <a:ext cx="1777062" cy="795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kumimoji="0" lang="en-US" sz="1575" dirty="0">
                  <a:solidFill>
                    <a:srgbClr val="5B9BD5"/>
                  </a:solidFill>
                  <a:latin typeface="Gill Sans" charset="0"/>
                  <a:sym typeface="Gill Sans" charset="0"/>
                </a:rPr>
                <a:t>Visible Nodes</a:t>
              </a:r>
            </a:p>
            <a:p>
              <a:pPr algn="ctr" eaLnBrk="1" hangingPunct="1"/>
              <a:r>
                <a:rPr kumimoji="0" lang="zh-TW" altLang="en-US" sz="1575" dirty="0">
                  <a:solidFill>
                    <a:srgbClr val="5B9BD5"/>
                  </a:solidFill>
                  <a:latin typeface="Gill Sans" charset="0"/>
                  <a:sym typeface="Gill Sans" charset="0"/>
                </a:rPr>
                <a:t>可視層</a:t>
              </a:r>
              <a:endParaRPr kumimoji="0" lang="en-US" sz="1575" dirty="0">
                <a:solidFill>
                  <a:srgbClr val="5B9BD5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="" xmlns:a16="http://schemas.microsoft.com/office/drawing/2014/main" id="{DEDDC1A3-8639-4916-A382-1F9D93586326}"/>
                </a:ext>
              </a:extLst>
            </p:cNvPr>
            <p:cNvSpPr txBox="1"/>
            <p:nvPr/>
          </p:nvSpPr>
          <p:spPr>
            <a:xfrm>
              <a:off x="1755103" y="2614672"/>
              <a:ext cx="8239958" cy="46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hangingPunct="1"/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劇情片           動作片       李奧納多</a:t>
              </a:r>
              <a:r>
                <a:rPr kumimoji="0" lang="en-US" altLang="zh-TW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      </a:t>
              </a:r>
              <a:r>
                <a:rPr kumimoji="0" lang="zh-TW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奧斯卡       </a:t>
              </a:r>
              <a:r>
                <a:rPr kumimoji="0" lang="zh-CN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昆汀</a:t>
              </a:r>
              <a:r>
                <a:rPr kumimoji="0" lang="en-US" altLang="zh-CN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·</a:t>
              </a:r>
              <a:r>
                <a:rPr kumimoji="0" lang="zh-CN" altLang="en-US" sz="1575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塔倫提諾</a:t>
              </a:r>
              <a:endParaRPr kumimoji="0" lang="zh-CN" altLang="en-US" sz="1575" dirty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="" xmlns:a16="http://schemas.microsoft.com/office/drawing/2014/main" id="{61926408-7309-434B-B25F-7D79D3C9C725}"/>
                </a:ext>
              </a:extLst>
            </p:cNvPr>
            <p:cNvSpPr txBox="1"/>
            <p:nvPr/>
          </p:nvSpPr>
          <p:spPr>
            <a:xfrm>
              <a:off x="1670176" y="5645933"/>
              <a:ext cx="8916686" cy="424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kumimoji="0" lang="en-US" altLang="zh-TW" dirty="0">
                  <a:solidFill>
                    <a:srgbClr val="000000"/>
                  </a:solidFill>
                  <a:latin typeface="Gill Sans" charset="0"/>
                  <a:sym typeface="Gill Sans" charset="0"/>
                </a:rPr>
                <a:t>      </a:t>
              </a:r>
              <a:r>
                <a:rPr kumimoji="0" lang="zh-TW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駭客任務</a:t>
              </a:r>
              <a:r>
                <a:rPr kumimoji="0" lang="en-US" altLang="zh-TW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    </a:t>
              </a:r>
              <a:r>
                <a:rPr kumimoji="0" lang="zh-TW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鬥陣俱樂部      阿甘正傳</a:t>
              </a:r>
              <a:r>
                <a:rPr kumimoji="0" lang="en-US" altLang="zh-TW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     </a:t>
              </a:r>
              <a:r>
                <a:rPr kumimoji="0" lang="zh-TW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黑色追緝令    鐵達尼號       神鬼無間</a:t>
              </a:r>
              <a:endParaRPr kumimoji="0"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="" xmlns:a16="http://schemas.microsoft.com/office/drawing/2014/main" id="{71313F45-2B4B-46D0-A773-2D2B5CD8B720}"/>
                </a:ext>
              </a:extLst>
            </p:cNvPr>
            <p:cNvSpPr txBox="1"/>
            <p:nvPr/>
          </p:nvSpPr>
          <p:spPr>
            <a:xfrm>
              <a:off x="1954805" y="6015264"/>
              <a:ext cx="9054750" cy="381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hangingPunct="1"/>
              <a:r>
                <a:rPr kumimoji="0" lang="en-US" sz="1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charset="0"/>
                </a:rPr>
                <a:t>The Matrix     Fight Club      Forrest Gump   Pulp Fiction       Titanic           The Departed </a:t>
              </a:r>
            </a:p>
          </p:txBody>
        </p:sp>
        <p:pic>
          <p:nvPicPr>
            <p:cNvPr id="71" name="圖片 70">
              <a:extLst>
                <a:ext uri="{FF2B5EF4-FFF2-40B4-BE49-F238E27FC236}">
                  <a16:creationId xmlns="" xmlns:a16="http://schemas.microsoft.com/office/drawing/2014/main" id="{F6C37E32-6473-4855-B0B4-93019E9D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637" y="5303127"/>
              <a:ext cx="682294" cy="682294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="" xmlns:a16="http://schemas.microsoft.com/office/drawing/2014/main" id="{40CE6BA2-025E-4372-9809-8FC0193E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650" y="5348044"/>
              <a:ext cx="682294" cy="682294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="" xmlns:a16="http://schemas.microsoft.com/office/drawing/2014/main" id="{FF5AA3D5-34A3-4421-8782-A1E8261F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6129" y="5348044"/>
              <a:ext cx="682294" cy="682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17729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Deep Belief Networks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r>
              <a:rPr lang="zh-TW" altLang="en-US" sz="2000" dirty="0"/>
              <a:t>深度信念網路會一次訓練 </a:t>
            </a:r>
            <a:r>
              <a:rPr lang="en-US" altLang="zh-TW" sz="2000" dirty="0"/>
              <a:t>2 </a:t>
            </a:r>
            <a:r>
              <a:rPr lang="zh-TW" altLang="en-US" sz="2000" dirty="0"/>
              <a:t>層</a:t>
            </a:r>
            <a:r>
              <a:rPr lang="en-US" altLang="zh-TW" sz="2000" dirty="0"/>
              <a:t>RBM </a:t>
            </a:r>
            <a:r>
              <a:rPr lang="zh-TW" altLang="en-US" sz="2000" dirty="0"/>
              <a:t>；將數個 </a:t>
            </a:r>
            <a:r>
              <a:rPr lang="en-US" altLang="zh-TW" sz="2000" dirty="0"/>
              <a:t>RBM </a:t>
            </a:r>
            <a:r>
              <a:rPr lang="zh-TW" altLang="en-US" sz="2000" dirty="0"/>
              <a:t>模型堆疊起來，每一層模型的輸出值即為下一層模型的輸入值，直到抵達最後一層輸出層為止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1CF1F235-6606-4C61-93E3-7F58062192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1851670"/>
            <a:ext cx="6089161" cy="26990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505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解決反向傳播的優化問題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r>
              <a:rPr lang="zh-TW" altLang="en-US" dirty="0"/>
              <a:t>傳統的神經網路隨機初始化網路中的權值，導致網路很容易收斂到局部最小值</a:t>
            </a:r>
          </a:p>
          <a:p>
            <a:r>
              <a:rPr lang="zh-TW" altLang="en-US" dirty="0"/>
              <a:t>找到一個理想的起始點開始梯度下降，將能夠更快、更容易找到全域最小值。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49654C6-3C6B-4213-B529-B3441E8B20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5643" y="1576909"/>
            <a:ext cx="4896544" cy="33731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0855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深度學習網路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l"/>
            <a:r>
              <a:rPr lang="zh-TW" altLang="en-US" dirty="0"/>
              <a:t>深度學習網路突破以往只能用兩層網絡的限制，但由於 </a:t>
            </a:r>
            <a:r>
              <a:rPr lang="en-US" altLang="zh-TW" dirty="0"/>
              <a:t>Neural Network </a:t>
            </a:r>
            <a:r>
              <a:rPr lang="zh-TW" altLang="en-US" dirty="0"/>
              <a:t>長久以來太過惡名昭彰，</a:t>
            </a:r>
            <a:r>
              <a:rPr lang="en-US" altLang="zh-TW" dirty="0"/>
              <a:t>Hinton </a:t>
            </a:r>
            <a:r>
              <a:rPr lang="zh-TW" altLang="en-US" dirty="0"/>
              <a:t>決定把多層的神經網路 </a:t>
            </a:r>
            <a:r>
              <a:rPr lang="en-US" altLang="zh-TW" dirty="0"/>
              <a:t>(Deep Neural Network) </a:t>
            </a:r>
            <a:r>
              <a:rPr lang="zh-TW" altLang="en-US" dirty="0"/>
              <a:t>重命名為深度學習 </a:t>
            </a:r>
            <a:r>
              <a:rPr lang="en-US" altLang="zh-TW" dirty="0"/>
              <a:t>(Deep Learning)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30904896-A925-475E-A122-9FD2872A89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3628" y="1839065"/>
            <a:ext cx="6696744" cy="2889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4714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ImageNet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s://hellolynn-2dd1.kxcdn.com/wp-content/uploads/2017/06/IMAGENET.png">
            <a:extLst>
              <a:ext uri="{FF2B5EF4-FFF2-40B4-BE49-F238E27FC236}">
                <a16:creationId xmlns="" xmlns:a16="http://schemas.microsoft.com/office/drawing/2014/main" id="{FCB7BDF9-770D-45F6-B9DD-C5CFD2B7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20" y="699542"/>
            <a:ext cx="6475331" cy="43257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9777D751-D773-4505-A77F-0A4456D5E952}"/>
              </a:ext>
            </a:extLst>
          </p:cNvPr>
          <p:cNvSpPr txBox="1"/>
          <p:nvPr/>
        </p:nvSpPr>
        <p:spPr>
          <a:xfrm>
            <a:off x="3270561" y="4673449"/>
            <a:ext cx="4542718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100" dirty="0">
                <a:solidFill>
                  <a:srgbClr val="FFFFFF"/>
                </a:solidFill>
                <a:sym typeface="Gill Sans" charset="0"/>
              </a:rPr>
              <a:t>ImageNet </a:t>
            </a:r>
            <a:r>
              <a:rPr kumimoji="0" lang="zh-TW" altLang="en-US" sz="2100" dirty="0">
                <a:solidFill>
                  <a:srgbClr val="FFFFFF"/>
                </a:solidFill>
                <a:sym typeface="Gill Sans" charset="0"/>
              </a:rPr>
              <a:t>每年都會舉辦圖形識別大賽</a:t>
            </a:r>
          </a:p>
        </p:txBody>
      </p:sp>
    </p:spTree>
    <p:extLst>
      <p:ext uri="{BB962C8B-B14F-4D97-AF65-F5344CB8AC3E}">
        <p14:creationId xmlns="" xmlns:p14="http://schemas.microsoft.com/office/powerpoint/2010/main" val="623155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深度學習在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ImageNet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一戰成名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0" name="Picture 2" descr="https://hellolynn-2dd1.kxcdn.com/wp-content/uploads/2017/06/cmp305-deep-learning-on-aws-made-easycmp305-20-638.jpg">
            <a:extLst>
              <a:ext uri="{FF2B5EF4-FFF2-40B4-BE49-F238E27FC236}">
                <a16:creationId xmlns="" xmlns:a16="http://schemas.microsoft.com/office/drawing/2014/main" id="{6F2DB141-EAD2-4077-B716-172BB537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49" y="1507876"/>
            <a:ext cx="5965868" cy="33569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A9CF9486-6946-43CB-B3E0-366D0AFE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15" y="712476"/>
            <a:ext cx="8229600" cy="450050"/>
          </a:xfrm>
        </p:spPr>
        <p:txBody>
          <a:bodyPr/>
          <a:lstStyle/>
          <a:p>
            <a:pPr algn="l"/>
            <a:r>
              <a:rPr lang="en-US" altLang="zh-TW" dirty="0"/>
              <a:t>Hinton </a:t>
            </a:r>
            <a:r>
              <a:rPr lang="zh-TW" altLang="en-US" dirty="0"/>
              <a:t>的兩個學生以 </a:t>
            </a:r>
            <a:r>
              <a:rPr lang="en-US" altLang="zh-TW" dirty="0" err="1"/>
              <a:t>SuperVision</a:t>
            </a:r>
            <a:r>
              <a:rPr lang="en-US" altLang="zh-TW" dirty="0"/>
              <a:t> </a:t>
            </a:r>
            <a:r>
              <a:rPr lang="zh-TW" altLang="en-US" dirty="0"/>
              <a:t>的隊伍名參賽，以 </a:t>
            </a:r>
            <a:r>
              <a:rPr lang="en-US" altLang="zh-TW" dirty="0"/>
              <a:t>16.42% </a:t>
            </a:r>
            <a:r>
              <a:rPr lang="zh-TW" altLang="en-US" dirty="0"/>
              <a:t>的錯誤率遠勝第二名的 </a:t>
            </a:r>
            <a:r>
              <a:rPr lang="en-US" altLang="zh-TW" dirty="0"/>
              <a:t>26.22%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14245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GPU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+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深度學習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61AA6959-925B-42A0-B386-1E5AE002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712475"/>
            <a:ext cx="7776864" cy="3803487"/>
          </a:xfrm>
        </p:spPr>
        <p:txBody>
          <a:bodyPr/>
          <a:lstStyle/>
          <a:p>
            <a:pPr algn="just"/>
            <a:r>
              <a:rPr lang="zh-TW" altLang="en-US" dirty="0"/>
              <a:t>深度學習會大量用到矩陣運算，最合適的硬體是負責圖形處理的 </a:t>
            </a:r>
            <a:r>
              <a:rPr lang="en-US" altLang="zh-TW" dirty="0"/>
              <a:t>GPU</a:t>
            </a:r>
          </a:p>
          <a:p>
            <a:pPr algn="just"/>
            <a:endParaRPr lang="zh-TW" altLang="en-US" dirty="0"/>
          </a:p>
          <a:p>
            <a:pPr algn="just"/>
            <a:r>
              <a:rPr lang="zh-TW" altLang="en-US" dirty="0"/>
              <a:t>直到 </a:t>
            </a:r>
            <a:r>
              <a:rPr lang="en-US" altLang="zh-TW" dirty="0"/>
              <a:t>NVIDIA </a:t>
            </a:r>
            <a:r>
              <a:rPr lang="zh-TW" altLang="en-US" dirty="0"/>
              <a:t>在 </a:t>
            </a:r>
            <a:r>
              <a:rPr lang="en-US" altLang="zh-TW" dirty="0"/>
              <a:t>2006 – 2007 </a:t>
            </a:r>
            <a:r>
              <a:rPr lang="zh-TW" altLang="en-US" dirty="0"/>
              <a:t>年間推出全新運算架構 </a:t>
            </a:r>
            <a:r>
              <a:rPr lang="en-US" altLang="zh-TW" dirty="0"/>
              <a:t>CUDA —</a:t>
            </a:r>
            <a:r>
              <a:rPr lang="zh-TW" altLang="en-US" dirty="0"/>
              <a:t>讓</a:t>
            </a:r>
            <a:r>
              <a:rPr lang="en-US" altLang="zh-TW" dirty="0"/>
              <a:t>GPU</a:t>
            </a:r>
            <a:r>
              <a:rPr lang="zh-TW" altLang="en-US" dirty="0"/>
              <a:t>成為深度學習運算必用硬體的關鍵。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2012 </a:t>
            </a:r>
            <a:r>
              <a:rPr lang="zh-TW" altLang="en-US" dirty="0"/>
              <a:t>年 </a:t>
            </a:r>
            <a:r>
              <a:rPr lang="en-US" altLang="zh-TW" dirty="0"/>
              <a:t>Hinton </a:t>
            </a:r>
            <a:r>
              <a:rPr lang="zh-TW" altLang="en-US" dirty="0"/>
              <a:t>的兩位學生利用「深度學習 </a:t>
            </a:r>
            <a:r>
              <a:rPr lang="en-US" altLang="zh-TW" dirty="0"/>
              <a:t>+ GPU</a:t>
            </a:r>
            <a:r>
              <a:rPr lang="zh-TW" altLang="en-US" dirty="0"/>
              <a:t>」的組合，才真正展現深度學習的威力。</a:t>
            </a:r>
          </a:p>
          <a:p>
            <a:pPr algn="just"/>
            <a:endParaRPr lang="en-US" altLang="zh-TW" dirty="0"/>
          </a:p>
          <a:p>
            <a:pPr algn="just"/>
            <a:endParaRPr lang="zh-TW" altLang="en-US" dirty="0"/>
          </a:p>
        </p:txBody>
      </p:sp>
      <p:pic>
        <p:nvPicPr>
          <p:cNvPr id="3074" name="Picture 2" descr="ãGPU v.s. CPUãçåçæå°çµæ">
            <a:extLst>
              <a:ext uri="{FF2B5EF4-FFF2-40B4-BE49-F238E27FC236}">
                <a16:creationId xmlns="" xmlns:a16="http://schemas.microsoft.com/office/drawing/2014/main" id="{433A1958-C1EC-44B2-9BC0-B86D092D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12915"/>
            <a:ext cx="3331762" cy="2282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78800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2109" y="-14289"/>
            <a:ext cx="9642821" cy="5157788"/>
          </a:xfrm>
          <a:prstGeom prst="rect">
            <a:avLst/>
          </a:prstGeom>
        </p:spPr>
      </p:pic>
      <p:sp>
        <p:nvSpPr>
          <p:cNvPr id="6" name="文字方塊 6"/>
          <p:cNvSpPr txBox="1"/>
          <p:nvPr/>
        </p:nvSpPr>
        <p:spPr>
          <a:xfrm>
            <a:off x="652463" y="3147814"/>
            <a:ext cx="76706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AlphaGO Zero</a:t>
            </a:r>
          </a:p>
          <a:p>
            <a:pPr algn="ctr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只需要三天就能熟悉第一代</a:t>
            </a:r>
            <a:r>
              <a:rPr kumimoji="0" lang="en-US" altLang="zh-TW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AlphaGo</a:t>
            </a:r>
          </a:p>
          <a:p>
            <a:pPr algn="ctr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所有的圍棋知識</a:t>
            </a:r>
          </a:p>
        </p:txBody>
      </p:sp>
    </p:spTree>
    <p:extLst>
      <p:ext uri="{BB962C8B-B14F-4D97-AF65-F5344CB8AC3E}">
        <p14:creationId xmlns="" xmlns:p14="http://schemas.microsoft.com/office/powerpoint/2010/main" val="97225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6" name="Picture 2" descr="http://api.ning.com/files/O6-JQcfS6sxRuZ8I2i5nJVa59xL-krT-a6UqeoLNaHwL2w-JSR-Cy56PmikOywRQgy2gDfYxLAb0Hs*VFr8IePv5QFBJdhDH/BigData.00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6914" y="-23625"/>
            <a:ext cx="6914837" cy="5186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8121751" y="-23625"/>
            <a:ext cx="1022249" cy="5167125"/>
          </a:xfrm>
          <a:prstGeom prst="rect">
            <a:avLst/>
          </a:prstGeom>
          <a:solidFill>
            <a:srgbClr val="0B1118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-18165" y="0"/>
            <a:ext cx="1225079" cy="5167125"/>
          </a:xfrm>
          <a:prstGeom prst="rect">
            <a:avLst/>
          </a:prstGeom>
          <a:solidFill>
            <a:srgbClr val="0B1118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376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人工智慧 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V.S.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深度學習 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V.S. </a:t>
            </a:r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機器學習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s://hellolynn-2dd1.kxcdn.com/wp-content/uploads/2017/06/ml.png">
            <a:extLst>
              <a:ext uri="{FF2B5EF4-FFF2-40B4-BE49-F238E27FC236}">
                <a16:creationId xmlns="" xmlns:a16="http://schemas.microsoft.com/office/drawing/2014/main" id="{B64BA27D-969C-4F7C-8D7D-2E6568E6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0" y="743774"/>
            <a:ext cx="7939667" cy="4276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83119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人工智慧應用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51520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用影像分割辨識缺陷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026" name="Picture 2" descr="http://resources.mpi-inf.mpg.de/conferences/dagm/2007/industrycompetition.png">
            <a:extLst>
              <a:ext uri="{FF2B5EF4-FFF2-40B4-BE49-F238E27FC236}">
                <a16:creationId xmlns="" xmlns:a16="http://schemas.microsoft.com/office/drawing/2014/main" id="{211E541A-16E5-49D1-8405-9CC7059C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33" y="792089"/>
            <a:ext cx="4227933" cy="42279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91692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/>
          </p:cNvSpPr>
          <p:nvPr/>
        </p:nvSpPr>
        <p:spPr bwMode="auto">
          <a:xfrm>
            <a:off x="1597819" y="339502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SAMPLE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1 – 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有缺陷的晶圓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2286000" y="879748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kumimoji="0" lang="en-US" sz="2000" dirty="0">
              <a:solidFill>
                <a:srgbClr val="4D4D4D"/>
              </a:solidFill>
              <a:latin typeface="Lato Light" charset="0"/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9218" name="Picture 2" descr="https://scontent.xx.fbcdn.net/hphotos-xfa1/v/t1.0-9/10258607_10153155245171552_7493733347337206806_n.jpg?oh=aa59663f92d3ebbfb758fe7772f3d189&amp;oe=577FCF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5646"/>
            <a:ext cx="2638910" cy="28472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xx.fbcdn.net/hphotos-xaf1/v/t1.0-9/11051846_10153155245236552_2219178664312108652_n.jpg?oh=1d4a447f4f47371e83fc37eed6ee0b54&amp;oe=57833A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35646"/>
            <a:ext cx="2638910" cy="28472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scontent.xx.fbcdn.net/hphotos-xlp1/v/t1.0-9/11045418_10153155245271552_949504820517990593_n.jpg?oh=b57b97ade4b063c88532039f6f84fa75&amp;oe=57BC84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53" y="1635647"/>
            <a:ext cx="2638910" cy="28472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300471" y="4499442"/>
            <a:ext cx="2877711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白點代表晶圓生產缺陷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958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content.xx.fbcdn.net/hphotos-xfp1/v/t1.0-9/10957018_10153155251496552_1944827598551694169_n.jpg?oh=466ab4ddf77911637ac2bb74c4bea090&amp;oe=577AB8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14" y="1563638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scontent.xx.fbcdn.net/hphotos-xfa1/v/t1.0-9/11070498_10153155251536552_6873873629659749418_n.jpg?oh=a9fe6ea2aeef15d7a794d9c442ef27b1&amp;oe=577EF81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37" y="1563638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scontent.xx.fbcdn.net/hphotos-xaf1/v/t1.0-9/11006430_10153155251561552_2555753078189927622_n.jpg?oh=c0e734ce435d132a0fe10cd2a8f8b2f3&amp;oe=577938F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63638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2"/>
          <p:cNvSpPr>
            <a:spLocks/>
          </p:cNvSpPr>
          <p:nvPr/>
        </p:nvSpPr>
        <p:spPr bwMode="auto">
          <a:xfrm>
            <a:off x="1597819" y="339502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SAMPLE 2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– 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有缺陷的晶圓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286000" y="879748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kumimoji="0" lang="en-US" sz="2000" dirty="0">
              <a:solidFill>
                <a:srgbClr val="4D4D4D"/>
              </a:solidFill>
              <a:latin typeface="Lato Light" charset="0"/>
              <a:ea typeface="ＭＳ Ｐゴシック" charset="0"/>
              <a:cs typeface="Lato Light" charset="0"/>
              <a:sym typeface="Lato Light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00471" y="4499442"/>
            <a:ext cx="2877711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charset="0"/>
              </a:rPr>
              <a:t>白點代表晶圓生產缺陷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598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3" name="Rectangle 12"/>
          <p:cNvSpPr>
            <a:spLocks/>
          </p:cNvSpPr>
          <p:nvPr/>
        </p:nvSpPr>
        <p:spPr bwMode="auto">
          <a:xfrm>
            <a:off x="1597819" y="339502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SAMPLE 3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kumimoji="0" lang="en-US" altLang="zh-TW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– </a:t>
            </a:r>
            <a:r>
              <a:rPr kumimoji="0" lang="zh-TW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Bebas Neue" charset="0"/>
                <a:sym typeface="Bebas Neue" charset="0"/>
              </a:rPr>
              <a:t>正常的晶圓</a:t>
            </a:r>
            <a:endParaRPr kumimoji="0" 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286000" y="879748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kumimoji="0" lang="en-US" sz="2000" dirty="0">
              <a:solidFill>
                <a:srgbClr val="4D4D4D"/>
              </a:solidFill>
              <a:latin typeface="Lato Light" charset="0"/>
              <a:ea typeface="ＭＳ Ｐゴシック" charset="0"/>
              <a:cs typeface="Lato Light" charset="0"/>
              <a:sym typeface="Lato Light" charset="0"/>
            </a:endParaRPr>
          </a:p>
        </p:txBody>
      </p:sp>
      <p:pic>
        <p:nvPicPr>
          <p:cNvPr id="11266" name="Picture 2" descr="https://scontent.xx.fbcdn.net/hphotos-xfa1/v/t1.0-9/13412_10153155251661552_6903249622925512469_n.jpg?oh=e312a4ecd406e644b860b2ad56170978&amp;oe=57B897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6" y="1342611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.xx.fbcdn.net/hphotos-xtp1/v/t1.0-9/11038087_10153155251776552_8435800333424260354_n.jpg?oh=884c8c30c108deb6555a47e31569f452&amp;oe=577C61C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83" y="1356867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scontent.xx.fbcdn.net/hphotos-xaf1/v/t1.0-9/10994639_10153155251821552_1432222438492612231_n.jpg?oh=b4e44119c25e2beecdc46711444645a0&amp;oe=5778139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3" y="1342611"/>
            <a:ext cx="2639238" cy="284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1553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F15E247-E333-487B-91F4-242F9FD072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9568" y="2766631"/>
            <a:ext cx="3115457" cy="1980993"/>
          </a:xfrm>
          <a:prstGeom prst="rect">
            <a:avLst/>
          </a:prstGeom>
        </p:spPr>
      </p:pic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 輿情分析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B824889-6261-47C2-88F5-C349969EF2D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2607" y="1027012"/>
            <a:ext cx="4778786" cy="16637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EB180DA-64C3-49A3-8421-625D1BA40BA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952328"/>
            <a:ext cx="2590728" cy="20676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BE8A47B4-7934-47F2-9D86-0D39FAE4B00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7495" y="2857486"/>
            <a:ext cx="2321319" cy="206769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A8330132-5DB2-4393-B2C5-E7EC06F4FB5D}"/>
              </a:ext>
            </a:extLst>
          </p:cNvPr>
          <p:cNvSpPr txBox="1"/>
          <p:nvPr/>
        </p:nvSpPr>
        <p:spPr>
          <a:xfrm>
            <a:off x="3411677" y="528990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C000"/>
                </a:solidFill>
                <a:latin typeface="Gill Sans" charset="0"/>
                <a:sym typeface="Gill Sans" charset="0"/>
              </a:rPr>
              <a:t>快速摘要每日議題</a:t>
            </a:r>
            <a:endParaRPr kumimoji="0" lang="en-US" sz="2100" dirty="0">
              <a:solidFill>
                <a:srgbClr val="FFC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246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62932746-6E55-4D17-A83F-3C52BF3F67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096652"/>
            <a:ext cx="6651512" cy="4025132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 輿情分析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160513D-1C1F-4A41-B2E6-7F7F28930476}"/>
              </a:ext>
            </a:extLst>
          </p:cNvPr>
          <p:cNvSpPr txBox="1"/>
          <p:nvPr/>
        </p:nvSpPr>
        <p:spPr>
          <a:xfrm>
            <a:off x="3411677" y="528990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C000"/>
                </a:solidFill>
                <a:latin typeface="Gill Sans" charset="0"/>
                <a:sym typeface="Gill Sans" charset="0"/>
              </a:rPr>
              <a:t>自動發現議題關聯</a:t>
            </a:r>
            <a:endParaRPr kumimoji="0" lang="en-US" sz="2100" dirty="0">
              <a:solidFill>
                <a:srgbClr val="FFC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5662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 輿情分析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98757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160513D-1C1F-4A41-B2E6-7F7F28930476}"/>
              </a:ext>
            </a:extLst>
          </p:cNvPr>
          <p:cNvSpPr txBox="1"/>
          <p:nvPr/>
        </p:nvSpPr>
        <p:spPr>
          <a:xfrm>
            <a:off x="3950284" y="528990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C000"/>
                </a:solidFill>
                <a:latin typeface="Gill Sans" charset="0"/>
                <a:sym typeface="Gill Sans" charset="0"/>
              </a:rPr>
              <a:t>文章摘要</a:t>
            </a:r>
            <a:endParaRPr kumimoji="0" lang="en-US" sz="2100" dirty="0">
              <a:solidFill>
                <a:srgbClr val="FFC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B6BEE30B-A135-409A-B96A-5B758B64A0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376" y="1423693"/>
            <a:ext cx="4867700" cy="3723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6974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2139" y="0"/>
            <a:ext cx="9276139" cy="51435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97558" y="3579862"/>
            <a:ext cx="7727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en-US" altLang="zh-TW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Google </a:t>
            </a:r>
            <a:r>
              <a:rPr kumimoji="0" lang="zh-TW" altLang="en-US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成立 </a:t>
            </a:r>
            <a:r>
              <a:rPr kumimoji="0" lang="en-US" altLang="zh-TW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Waymo</a:t>
            </a:r>
            <a:endParaRPr kumimoji="0" lang="zh-TW" altLang="en-US" sz="3600" b="1" dirty="0">
              <a:solidFill>
                <a:srgbClr val="FFC0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  <a:p>
            <a:pPr algn="ctr" eaLnBrk="1" hangingPunct="1"/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打造全球第一個</a:t>
            </a:r>
            <a:r>
              <a:rPr kumimoji="0" lang="zh-TW" altLang="en-US" sz="36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無人車</a:t>
            </a:r>
            <a:r>
              <a:rPr kumimoji="0" lang="zh-TW" altLang="en-US" sz="36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上路測試</a:t>
            </a:r>
          </a:p>
        </p:txBody>
      </p:sp>
    </p:spTree>
    <p:extLst>
      <p:ext uri="{BB962C8B-B14F-4D97-AF65-F5344CB8AC3E}">
        <p14:creationId xmlns="" xmlns:p14="http://schemas.microsoft.com/office/powerpoint/2010/main" val="1481422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自動生文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99542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A8AEEBC7-6A02-44AA-ACE5-C89A5D3539A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95936" y="1563638"/>
            <a:ext cx="4968554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12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  <a:sym typeface="Gill Sans" charset="0"/>
              </a:rPr>
              <a:t>&lt;SOR&gt;Great French bakery! I have tried almost every pizza and now I like wings just hate it in two bars. The service is great too. Love the cup of coffee and food!&lt;EOR&gt;</a:t>
            </a:r>
          </a:p>
          <a:p>
            <a:endParaRPr kumimoji="0" lang="en-US" altLang="en-US" sz="1200" dirty="0">
              <a:solidFill>
                <a:srgbClr val="000000"/>
              </a:solidFill>
              <a:latin typeface="Arial Unicode MS"/>
              <a:ea typeface="Courier New" panose="02070309020205020404" pitchFamily="49" charset="0"/>
              <a:sym typeface="Gill Sans" charset="0"/>
            </a:endParaRPr>
          </a:p>
          <a:p>
            <a:r>
              <a:rPr kumimoji="0" lang="en-US" altLang="en-US" sz="12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  <a:sym typeface="Gill Sans" charset="0"/>
              </a:rPr>
              <a:t>&lt;SOR&gt;As a Carnegie for desert and pizza over a dollar eat for this palette. Can't wait to go back!&lt;EOR&gt;"</a:t>
            </a:r>
          </a:p>
          <a:p>
            <a:endParaRPr kumimoji="0" lang="en-US" altLang="en-US" sz="1200" dirty="0">
              <a:solidFill>
                <a:srgbClr val="000000"/>
              </a:solidFill>
              <a:latin typeface="Arial Unicode MS"/>
              <a:ea typeface="Courier New" panose="02070309020205020404" pitchFamily="49" charset="0"/>
              <a:sym typeface="Gill Sans" charset="0"/>
            </a:endParaRPr>
          </a:p>
          <a:p>
            <a:r>
              <a:rPr kumimoji="0" lang="en-US" altLang="en-US" sz="12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  <a:sym typeface="Gill Sans" charset="0"/>
              </a:rPr>
              <a:t>"&lt;SOR&gt;Amazing meat and sauce. Great service. And if you like sushi at a really good price, this is the place to be!! Our waiter took great care of us and the food was very good. I am a big fan and will definitely return. The people here are really friendly. And I highly recommend the hanger steak.&lt;EOR&gt;</a:t>
            </a:r>
          </a:p>
          <a:p>
            <a:endParaRPr kumimoji="0" lang="en-US" altLang="en-US" sz="1200" dirty="0">
              <a:solidFill>
                <a:srgbClr val="000000"/>
              </a:solidFill>
              <a:latin typeface="Arial Unicode MS"/>
              <a:ea typeface="Courier New" panose="02070309020205020404" pitchFamily="49" charset="0"/>
              <a:sym typeface="Gill Sans" charset="0"/>
            </a:endParaRPr>
          </a:p>
          <a:p>
            <a:r>
              <a:rPr kumimoji="0" lang="en-US" altLang="en-US" sz="12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  <a:sym typeface="Gill Sans" charset="0"/>
              </a:rPr>
              <a:t>&lt;SOR&gt;really friendly. And I highly recommend the hanger steak.&lt;EOR&gt;</a:t>
            </a:r>
            <a:endParaRPr kumimoji="0" lang="en-US" altLang="en-US" sz="2800" dirty="0">
              <a:solidFill>
                <a:srgbClr val="000000"/>
              </a:solidFill>
              <a:latin typeface="Arial" panose="020B0604020202020204" pitchFamily="34" charset="0"/>
              <a:sym typeface="Gill Sans" charset="0"/>
            </a:endParaRPr>
          </a:p>
        </p:txBody>
      </p:sp>
      <p:pic>
        <p:nvPicPr>
          <p:cNvPr id="2051" name="Picture 3" descr="ãyelpãçåçæå°çµæ">
            <a:extLst>
              <a:ext uri="{FF2B5EF4-FFF2-40B4-BE49-F238E27FC236}">
                <a16:creationId xmlns="" xmlns:a16="http://schemas.microsoft.com/office/drawing/2014/main" id="{450EBE73-A6CA-4F94-B8A6-0B98374F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23678"/>
            <a:ext cx="3749050" cy="196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96168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偽造聲音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99542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8C302B4-A008-4DE7-8EA7-B89AD8409C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891" y="1045252"/>
            <a:ext cx="8648217" cy="32386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4852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偽造影片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99542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7871DA3-2E39-4A00-A34C-1AC377F798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03" y="1433372"/>
            <a:ext cx="4100420" cy="2859780"/>
          </a:xfrm>
          <a:prstGeom prst="rect">
            <a:avLst/>
          </a:prstGeom>
        </p:spPr>
      </p:pic>
      <p:pic>
        <p:nvPicPr>
          <p:cNvPr id="6146" name="Picture 2" descr="https://pic1.zhimg.com/80/v2-5bf22eeac0e5f20846aa0bd598f042e3_hd.jpg">
            <a:extLst>
              <a:ext uri="{FF2B5EF4-FFF2-40B4-BE49-F238E27FC236}">
                <a16:creationId xmlns="" xmlns:a16="http://schemas.microsoft.com/office/drawing/2014/main" id="{74D8BD41-0CB8-426B-83D9-916FA94C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80" y="1588069"/>
            <a:ext cx="4534017" cy="25503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79335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股票投資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99542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6F3B954-7FCA-4C37-9D56-D8FB0FEF0B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819" y="1375454"/>
            <a:ext cx="5328592" cy="37159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3782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="" xmlns:a16="http://schemas.microsoft.com/office/drawing/2014/main" id="{064A5EE9-0BA6-44E4-AB5E-86E9D12B9394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詐欺偵測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10" name="Line 14">
            <a:extLst>
              <a:ext uri="{FF2B5EF4-FFF2-40B4-BE49-F238E27FC236}">
                <a16:creationId xmlns="" xmlns:a16="http://schemas.microsoft.com/office/drawing/2014/main" id="{2D042018-C616-4A71-84EC-4960E9282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99542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4C5C17C-5BC8-4F5B-B78E-3A417BE37A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935" y="984672"/>
            <a:ext cx="7041496" cy="41371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9737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lingvist.com.tw/blog/imgs/share_sam09.png">
            <a:extLst>
              <a:ext uri="{FF2B5EF4-FFF2-40B4-BE49-F238E27FC236}">
                <a16:creationId xmlns="" xmlns:a16="http://schemas.microsoft.com/office/drawing/2014/main" id="{5A6F0639-2C34-4824-B7FD-A577E215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55526"/>
            <a:ext cx="8491537" cy="44433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2">
            <a:extLst>
              <a:ext uri="{FF2B5EF4-FFF2-40B4-BE49-F238E27FC236}">
                <a16:creationId xmlns="" xmlns:a16="http://schemas.microsoft.com/office/drawing/2014/main" id="{4F9BE030-8D5F-4CB6-AA6E-1E8F8E6B8FCB}"/>
              </a:ext>
            </a:extLst>
          </p:cNvPr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怎麼開始實現人工智慧</a:t>
            </a:r>
            <a:r>
              <a:rPr kumimoji="0" lang="en-US" altLang="zh-TW" sz="24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?</a:t>
            </a:r>
            <a:endParaRPr kumimoji="0" 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6" name="Line 14">
            <a:extLst>
              <a:ext uri="{FF2B5EF4-FFF2-40B4-BE49-F238E27FC236}">
                <a16:creationId xmlns="" xmlns:a16="http://schemas.microsoft.com/office/drawing/2014/main" id="{471CBAA0-E3F4-4DA6-85BB-74BACC211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944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36512" y="-20538"/>
            <a:ext cx="9186863" cy="516255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1619672" y="2355726"/>
            <a:ext cx="589840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4400" dirty="0">
                <a:solidFill>
                  <a:srgbClr val="FFAF00"/>
                </a:solidFill>
                <a:latin typeface="Bebas Neue" charset="0"/>
                <a:ea typeface="ＭＳ Ｐゴシック" charset="0"/>
                <a:cs typeface="Bebas Neue" charset="0"/>
                <a:sym typeface="Bebas Neue" charset="0"/>
              </a:rPr>
              <a:t>資料科學</a:t>
            </a:r>
            <a:endParaRPr kumimoji="0" lang="en-US" sz="4400" dirty="0">
              <a:solidFill>
                <a:srgbClr val="FFAF00"/>
              </a:solidFill>
              <a:latin typeface="Bebas Neue" charset="0"/>
              <a:ea typeface="ＭＳ Ｐゴシック" charset="0"/>
              <a:cs typeface="Bebas Neue" charset="0"/>
              <a:sym typeface="Bebas Neue" charset="0"/>
            </a:endParaRP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140" y="1275606"/>
            <a:ext cx="823913" cy="89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6951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大資料系統應用案例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5676" y="843558"/>
            <a:ext cx="6023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  <a:hlinkClick r:id="rId3"/>
              </a:rPr>
              <a:t>https://www.youtube.com/watch?v=FQr2nVvkLzc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algn="ctr" eaLnBrk="1" hangingPunct="1"/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050" name="Picture 2" descr="https://s2.yimg.com/bt/api/res/1.2/z6L9HsjBmYAJVYDwO9P16g--/YXBwaWQ9eW5ld3NfbGVnbztxPTg1O3c9NjAw/http:/media.zenfs.com/zh-Hant-TW/homerun/tw.tech.yahoo.com/5eed9fd113b5536979005ae587c4363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1786467"/>
            <a:ext cx="3441064" cy="2942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488520" y="2499742"/>
            <a:ext cx="1800494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2100" dirty="0">
                <a:solidFill>
                  <a:srgbClr val="FFFFFF"/>
                </a:solidFill>
                <a:sym typeface="Gill Sans" charset="0"/>
              </a:rPr>
              <a:t>打卡地點分析</a:t>
            </a:r>
          </a:p>
        </p:txBody>
      </p:sp>
      <p:pic>
        <p:nvPicPr>
          <p:cNvPr id="10" name="Picture 2" descr="https://doubleclix.files.wordpress.com/2012/12/data-science-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7011" y="-101891"/>
            <a:ext cx="9286533" cy="5223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9257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由策略帶出資料，用資料擬定策略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 descr="Screen Shot 2017-01-13 at 9.15.24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843558"/>
            <a:ext cx="7812360" cy="40290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7301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資料科學步驟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/>
        </p:nvGraphicFramePr>
        <p:xfrm>
          <a:off x="35496" y="693638"/>
          <a:ext cx="8784976" cy="442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圓角矩形 8"/>
          <p:cNvSpPr/>
          <p:nvPr/>
        </p:nvSpPr>
        <p:spPr bwMode="auto">
          <a:xfrm>
            <a:off x="1259632" y="3772425"/>
            <a:ext cx="1822053" cy="1148715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7132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2" descr="https://specials-images.forbesimg.com/imageserve/684285598/960x0.jpg?fit=sca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42" y="-536292"/>
            <a:ext cx="9514388" cy="63429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087724" y="3435846"/>
            <a:ext cx="545607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kumimoji="0" lang="zh-TW" altLang="en-US" sz="405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什麼是</a:t>
            </a:r>
            <a:r>
              <a:rPr kumimoji="0" lang="zh-TW" altLang="en-US" sz="4050" b="1" dirty="0" smtClean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人工智慧</a:t>
            </a:r>
            <a:r>
              <a:rPr kumimoji="0" lang="en-US" altLang="zh-TW" sz="4050" b="1" dirty="0" smtClean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(</a:t>
            </a:r>
            <a:r>
              <a:rPr kumimoji="0" lang="en-US" altLang="zh-TW" sz="405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A.I)?</a:t>
            </a:r>
          </a:p>
        </p:txBody>
      </p:sp>
    </p:spTree>
    <p:extLst>
      <p:ext uri="{BB962C8B-B14F-4D97-AF65-F5344CB8AC3E}">
        <p14:creationId xmlns="" xmlns:p14="http://schemas.microsoft.com/office/powerpoint/2010/main" val="457549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資料搜集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1520" y="721307"/>
            <a:ext cx="8784976" cy="469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結構化資料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每筆資料都有固定的欄位、固定的格式，方便程式進行後續取用與分析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例如</a:t>
            </a:r>
            <a:r>
              <a:rPr kumimoji="0" lang="en-US" altLang="zh-TW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:</a:t>
            </a: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資料庫</a:t>
            </a:r>
            <a:endParaRPr kumimoji="0" lang="en-US" altLang="zh-TW" sz="2800" baseline="30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endParaRPr kumimoji="0" lang="zh-TW" altLang="en-US" sz="2000" baseline="30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半結構化資料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資料介於結構化資料與非結構化資料之間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資料具有欄位，也可以依據欄位來進行查找，使用方便，但每筆資料的欄位元可能不一致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例如</a:t>
            </a:r>
            <a:r>
              <a:rPr kumimoji="0" lang="en-US" altLang="zh-TW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:XML, JSON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endParaRPr kumimoji="0" lang="en-US" altLang="zh-TW" sz="2000" baseline="30000" dirty="0">
              <a:solidFill>
                <a:srgbClr val="FF8200"/>
              </a:solidFill>
              <a:latin typeface="Gill Sans" charset="0"/>
              <a:sym typeface="Gill Sans" charset="0"/>
            </a:endParaRPr>
          </a:p>
          <a:p>
            <a:pPr eaLnBrk="1" hangingPunct="1">
              <a:lnSpc>
                <a:spcPct val="120000"/>
              </a:lnSpc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非結構化資料</a:t>
            </a: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沒有固定的格式，必須整理以後才能存取  </a:t>
            </a:r>
            <a:endParaRPr kumimoji="0" lang="en-US" altLang="zh-TW" sz="2800" baseline="30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628650" lvl="1" indent="-457200" eaLnBrk="1" hangingPunct="1">
              <a:lnSpc>
                <a:spcPct val="120000"/>
              </a:lnSpc>
              <a:buFont typeface="Arial"/>
              <a:buChar char="•"/>
            </a:pPr>
            <a:r>
              <a:rPr kumimoji="0" lang="zh-TW" altLang="en-US" sz="28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沒有格式的文字、網頁數據</a:t>
            </a:r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266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結構化資料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99592" y="843558"/>
            <a:ext cx="60981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FFAF00"/>
                </a:solidFill>
                <a:latin typeface="Gill Sans" charset="0"/>
                <a:sym typeface="Gill Sans" charset="0"/>
              </a:rPr>
              <a:t>資料有固定的欄位與格式 </a:t>
            </a: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 例如：資料庫表格中所存放的資料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/>
              <a:buChar char="•"/>
            </a:pP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/>
              <a:buChar char="•"/>
            </a:pP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/>
              <a:buChar char="•"/>
            </a:pPr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FFAF00"/>
                </a:solidFill>
                <a:latin typeface="Gill Sans" charset="0"/>
                <a:sym typeface="Gill Sans" charset="0"/>
              </a:rPr>
              <a:t>可以下</a:t>
            </a:r>
            <a:r>
              <a:rPr kumimoji="0" lang="en-US" altLang="zh-TW" sz="2800" dirty="0">
                <a:solidFill>
                  <a:srgbClr val="FFAF00"/>
                </a:solidFill>
                <a:latin typeface="Gill Sans" charset="0"/>
                <a:sym typeface="Gill Sans" charset="0"/>
              </a:rPr>
              <a:t>SQL </a:t>
            </a:r>
            <a:r>
              <a:rPr kumimoji="0" lang="zh-TW" altLang="en-US" sz="2800" dirty="0">
                <a:solidFill>
                  <a:srgbClr val="FFAF00"/>
                </a:solidFill>
                <a:latin typeface="Gill Sans" charset="0"/>
                <a:sym typeface="Gill Sans" charset="0"/>
              </a:rPr>
              <a:t>處理與撈取資料 </a:t>
            </a:r>
          </a:p>
          <a:p>
            <a:pPr eaLnBrk="1" hangingPunct="1"/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 select title, content from </a:t>
            </a:r>
            <a:r>
              <a:rPr kumimoji="0" lang="en-US" altLang="zh-TW" sz="2800" dirty="0" err="1">
                <a:solidFill>
                  <a:srgbClr val="000000"/>
                </a:solidFill>
                <a:latin typeface="Gill Sans" charset="0"/>
                <a:sym typeface="Gill Sans" charset="0"/>
              </a:rPr>
              <a:t>newsmain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; 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5" name="圖片 4" descr="Screen Shot 2017-01-13 at 9.57.49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851670"/>
            <a:ext cx="6537672" cy="19694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592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半結構化資料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1.33.14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945382"/>
            <a:ext cx="2571162" cy="318334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03648" y="987574"/>
            <a:ext cx="723275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lang="en-US" altLang="zh-TW" sz="2100" dirty="0">
                <a:solidFill>
                  <a:srgbClr val="FFFFFF"/>
                </a:solidFill>
                <a:sym typeface="Gill Sans" charset="0"/>
              </a:rPr>
              <a:t>XML</a:t>
            </a:r>
            <a:endParaRPr lang="zh-TW" altLang="en-US" sz="2100" dirty="0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32240" y="987574"/>
            <a:ext cx="820125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lang="en-US" altLang="zh-TW" sz="2100" dirty="0">
                <a:solidFill>
                  <a:srgbClr val="FFFFFF"/>
                </a:solidFill>
                <a:sym typeface="Gill Sans" charset="0"/>
              </a:rPr>
              <a:t>JSON</a:t>
            </a:r>
            <a:endParaRPr lang="zh-TW" altLang="en-US" sz="2100" dirty="0">
              <a:solidFill>
                <a:srgbClr val="FFFFFF"/>
              </a:solidFill>
              <a:sym typeface="Gill Sans" charset="0"/>
            </a:endParaRPr>
          </a:p>
        </p:txBody>
      </p:sp>
      <p:pic>
        <p:nvPicPr>
          <p:cNvPr id="11" name="圖片 10" descr="Screen Shot 2017-01-13 at 1.34.43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1923678"/>
            <a:ext cx="1644491" cy="3219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872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非結構化資料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 descr="Screen Shot 2017-01-13 at 1.36.3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843558"/>
            <a:ext cx="7198957" cy="4104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1207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資料科學步驟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/>
        </p:nvGraphicFramePr>
        <p:xfrm>
          <a:off x="35496" y="693638"/>
          <a:ext cx="8784976" cy="442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圓角矩形 8"/>
          <p:cNvSpPr/>
          <p:nvPr/>
        </p:nvSpPr>
        <p:spPr bwMode="auto">
          <a:xfrm>
            <a:off x="2173883" y="2859782"/>
            <a:ext cx="1822053" cy="1015369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7580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資料科學家主要工作內容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584" y="1318523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endParaRPr kumimoji="0" lang="en-US" altLang="zh-TW" sz="2000" b="1" i="1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000" b="1" dirty="0">
                <a:solidFill>
                  <a:srgbClr val="000000"/>
                </a:solidFill>
                <a:latin typeface="Gill Sans" charset="0"/>
                <a:sym typeface="Gill Sans" charset="0"/>
              </a:rPr>
              <a:t>工作內容</a:t>
            </a:r>
            <a:endParaRPr kumimoji="0" lang="en-US" altLang="zh-TW" sz="2000" b="1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2000" b="1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289315" indent="-289315" eaLnBrk="1" hangingPunct="1">
              <a:buFont typeface="+mj-lt"/>
              <a:buAutoNum type="arabicPeriod"/>
            </a:pP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資料處理 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(Data Munging)</a:t>
            </a:r>
          </a:p>
          <a:p>
            <a:pPr marL="289315" indent="-289315" eaLnBrk="1" hangingPunct="1">
              <a:buFont typeface="+mj-lt"/>
              <a:buAutoNum type="arabicPeriod"/>
            </a:pPr>
            <a:endParaRPr kumimoji="0" lang="en-US" altLang="zh-TW" sz="2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289315" indent="-289315" eaLnBrk="1" hangingPunct="1">
              <a:buFont typeface="+mj-lt"/>
              <a:buAutoNum type="arabicPeriod"/>
            </a:pP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資料分析 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(Data Analysis)</a:t>
            </a:r>
          </a:p>
          <a:p>
            <a:pPr marL="289315" indent="-289315" eaLnBrk="1" hangingPunct="1">
              <a:buFont typeface="+mj-lt"/>
              <a:buAutoNum type="arabicPeriod"/>
            </a:pPr>
            <a:endParaRPr kumimoji="0" lang="en-US" altLang="zh-TW" sz="2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289315" indent="-289315" eaLnBrk="1" hangingPunct="1">
              <a:buFont typeface="+mj-lt"/>
              <a:buAutoNum type="arabicPeriod"/>
            </a:pPr>
            <a:r>
              <a:rPr kumimoji="0" lang="zh-TW" altLang="en-US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詮釋結果 </a:t>
            </a:r>
            <a:r>
              <a:rPr kumimoji="0" lang="en-US" altLang="zh-TW" sz="2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(Interpret Result)</a:t>
            </a:r>
          </a:p>
          <a:p>
            <a:pPr eaLnBrk="1" hangingPunct="1"/>
            <a:endParaRPr kumimoji="0" lang="zh-TW" altLang="en-US" sz="2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450BA41A-DACB-4811-9066-56EB8BEE6BFB}"/>
              </a:ext>
            </a:extLst>
          </p:cNvPr>
          <p:cNvSpPr txBox="1"/>
          <p:nvPr/>
        </p:nvSpPr>
        <p:spPr>
          <a:xfrm>
            <a:off x="5166069" y="2625758"/>
            <a:ext cx="2600863" cy="738664"/>
          </a:xfrm>
          <a:prstGeom prst="rect">
            <a:avLst/>
          </a:prstGeom>
          <a:solidFill>
            <a:srgbClr val="1B587C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514337" eaLnBrk="1" hangingPunct="1">
              <a:defRPr/>
            </a:pPr>
            <a:r>
              <a:rPr kumimoji="0" lang="en-US" altLang="zh-TW" sz="2100" kern="0" dirty="0">
                <a:solidFill>
                  <a:prstClr val="white"/>
                </a:solidFill>
                <a:latin typeface="微軟正黑體" panose="020B0604030504040204" pitchFamily="34" charset="-120"/>
                <a:sym typeface="Gill Sans" charset="0"/>
              </a:rPr>
              <a:t>80% </a:t>
            </a:r>
            <a:r>
              <a:rPr kumimoji="0" lang="zh-TW" altLang="en-US" sz="2100" kern="0" dirty="0">
                <a:solidFill>
                  <a:prstClr val="white"/>
                </a:solidFill>
                <a:latin typeface="微軟正黑體" panose="020B0604030504040204" pitchFamily="34" charset="-120"/>
                <a:sym typeface="Gill Sans" charset="0"/>
              </a:rPr>
              <a:t>時間會花在資料清理上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33DBD399-5B0C-4883-A570-735A43494D5A}"/>
              </a:ext>
            </a:extLst>
          </p:cNvPr>
          <p:cNvSpPr txBox="1"/>
          <p:nvPr/>
        </p:nvSpPr>
        <p:spPr>
          <a:xfrm>
            <a:off x="2811742" y="731822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400" b="1" i="1" dirty="0">
                <a:solidFill>
                  <a:srgbClr val="C00000"/>
                </a:solidFill>
                <a:latin typeface="Gill Sans" charset="0"/>
                <a:sym typeface="Gill Sans" charset="0"/>
              </a:rPr>
              <a:t>“80% </a:t>
            </a:r>
            <a:r>
              <a:rPr kumimoji="0" lang="zh-TW" altLang="en-US" sz="2400" b="1" i="1" dirty="0">
                <a:solidFill>
                  <a:srgbClr val="C00000"/>
                </a:solidFill>
                <a:latin typeface="Gill Sans" charset="0"/>
                <a:sym typeface="Gill Sans" charset="0"/>
              </a:rPr>
              <a:t>都在做加總與平均</a:t>
            </a:r>
            <a:r>
              <a:rPr kumimoji="0" lang="en-US" altLang="zh-TW" sz="2400" b="1" i="1" dirty="0">
                <a:solidFill>
                  <a:srgbClr val="C00000"/>
                </a:solidFill>
                <a:latin typeface="Gill Sans" charset="0"/>
                <a:sym typeface="Gill Sans" charset="0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560060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7788" y="1203598"/>
            <a:ext cx="6038850" cy="33813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資料清理二三事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7584" y="1318523"/>
            <a:ext cx="8784976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資料篩選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偵測遺失值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補齊遺失值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資料轉換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處理時間格式資料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重塑資料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TW" altLang="en-US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學習正規運算式</a:t>
            </a:r>
            <a:endParaRPr kumimoji="0" lang="en-US" altLang="zh-TW" sz="3200" baseline="30000" dirty="0">
              <a:solidFill>
                <a:srgbClr val="FF8200"/>
              </a:solidFill>
              <a:latin typeface="Gill Sans" charset="0"/>
              <a:sym typeface="Gill Sans" charset="0"/>
            </a:endParaRP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zh-TW" sz="3200" baseline="30000" dirty="0">
                <a:solidFill>
                  <a:srgbClr val="FF8200"/>
                </a:solidFill>
                <a:latin typeface="Gill Sans" charset="0"/>
                <a:sym typeface="Gill Sans" charset="0"/>
              </a:rPr>
              <a:t>…</a:t>
            </a:r>
            <a:endParaRPr kumimoji="0" lang="zh-TW" altLang="en-US" sz="3200" baseline="30000" dirty="0">
              <a:solidFill>
                <a:srgbClr val="FF82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24872" y="765280"/>
            <a:ext cx="3220754" cy="41549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en-US" altLang="zh-TW" sz="2100" dirty="0">
                <a:solidFill>
                  <a:srgbClr val="FFFFFF"/>
                </a:solidFill>
                <a:sym typeface="Gill Sans" charset="0"/>
              </a:rPr>
              <a:t>80% </a:t>
            </a:r>
            <a:r>
              <a:rPr kumimoji="0" lang="zh-TW" altLang="en-US" sz="2100" dirty="0">
                <a:solidFill>
                  <a:srgbClr val="FFFFFF"/>
                </a:solidFill>
                <a:sym typeface="Gill Sans" charset="0"/>
              </a:rPr>
              <a:t>的時間都在清理資料</a:t>
            </a:r>
          </a:p>
        </p:txBody>
      </p:sp>
    </p:spTree>
    <p:extLst>
      <p:ext uri="{BB962C8B-B14F-4D97-AF65-F5344CB8AC3E}">
        <p14:creationId xmlns="" xmlns:p14="http://schemas.microsoft.com/office/powerpoint/2010/main" val="176641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資料科學步驟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/>
        </p:nvGraphicFramePr>
        <p:xfrm>
          <a:off x="35496" y="693638"/>
          <a:ext cx="8784976" cy="442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圓角矩形 8"/>
          <p:cNvSpPr/>
          <p:nvPr/>
        </p:nvSpPr>
        <p:spPr bwMode="auto">
          <a:xfrm>
            <a:off x="3347864" y="2417862"/>
            <a:ext cx="1822053" cy="815461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9285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關聯式資料庫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9592" y="1203598"/>
            <a:ext cx="4493538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安全存儲、管理資料 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有效管理磁片上的資料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保持資料的一致性</a:t>
            </a:r>
            <a:endParaRPr kumimoji="0" lang="en-US" altLang="zh-TW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可以透過標準模型整合資料</a:t>
            </a:r>
          </a:p>
          <a:p>
            <a:pPr marL="514350" lvl="1" indent="-342900" eaLnBrk="1" hangingPunct="1">
              <a:buFont typeface="Arial"/>
              <a:buChar char="•"/>
            </a:pP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使用</a:t>
            </a:r>
            <a:r>
              <a:rPr kumimoji="0" lang="en-US" altLang="zh-TW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SQL </a:t>
            </a:r>
            <a:r>
              <a:rPr kumimoji="0" lang="zh-TW" altLang="en-US" sz="28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運算元據</a:t>
            </a:r>
            <a:endParaRPr lang="zh-TW" altLang="en-US" sz="2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9" name="圖片 8" descr="Screen Shot 2017-01-13 at 1.43.3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987574"/>
            <a:ext cx="2390770" cy="32592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6557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面對大量資料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2886" y="801455"/>
            <a:ext cx="79646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垂直擴展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(Vertical Scaling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– Scale Up)</a:t>
            </a: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增加單一台的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CPU, Storage, Memory</a:t>
            </a:r>
          </a:p>
          <a:p>
            <a:pPr marL="171450" lvl="1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水準擴展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(Horizontal Scaling – Scale Out)</a:t>
            </a: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使用多台機器分散工作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278" y="2805312"/>
            <a:ext cx="6984777" cy="162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40535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651" y="-189380"/>
            <a:ext cx="9481952" cy="5332880"/>
          </a:xfrm>
          <a:prstGeom prst="rect">
            <a:avLst/>
          </a:prstGeom>
        </p:spPr>
      </p:pic>
      <p:sp>
        <p:nvSpPr>
          <p:cNvPr id="5" name="文字方塊 5"/>
          <p:cNvSpPr txBox="1"/>
          <p:nvPr/>
        </p:nvSpPr>
        <p:spPr>
          <a:xfrm>
            <a:off x="500886" y="2556376"/>
            <a:ext cx="70025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kumimoji="0" lang="zh-TW" altLang="en-US" sz="30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模仿遊戲（</a:t>
            </a:r>
            <a:r>
              <a:rPr kumimoji="0" lang="en-US" altLang="zh-TW" sz="30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The Imitation Game</a:t>
            </a:r>
            <a:r>
              <a:rPr kumimoji="0" lang="zh-TW" altLang="en-US" sz="30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），講述了</a:t>
            </a:r>
            <a:r>
              <a:rPr kumimoji="0" lang="zh-TW" altLang="en-US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計算機科學之父</a:t>
            </a:r>
            <a:r>
              <a:rPr kumimoji="0" lang="en-US" altLang="zh-TW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 </a:t>
            </a:r>
            <a:r>
              <a:rPr kumimoji="0" lang="zh-TW" altLang="en-US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艾倫</a:t>
            </a:r>
            <a:r>
              <a:rPr kumimoji="0" lang="en-US" altLang="zh-TW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·</a:t>
            </a:r>
            <a:r>
              <a:rPr kumimoji="0" lang="zh-TW" altLang="en-US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圖靈</a:t>
            </a:r>
            <a:r>
              <a:rPr kumimoji="0" lang="zh-TW" altLang="en-US" sz="30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的傳奇人生，故事主要聚焦於圖靈協助盟軍破譯德國密碼系統</a:t>
            </a:r>
            <a:r>
              <a:rPr kumimoji="0" lang="zh-TW" altLang="en-US" sz="3000" b="1" dirty="0">
                <a:solidFill>
                  <a:srgbClr val="FFC000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英格瑪</a:t>
            </a:r>
            <a:r>
              <a:rPr kumimoji="0" lang="zh-TW" altLang="en-US" sz="3000" b="1" dirty="0">
                <a:solidFill>
                  <a:srgbClr val="FFFFFF"/>
                </a:solidFill>
                <a:latin typeface="Microsoft JhengHei" charset="0"/>
                <a:ea typeface="Microsoft JhengHei" charset="0"/>
                <a:cs typeface="Microsoft JhengHei" charset="0"/>
                <a:sym typeface="Gill Sans" charset="0"/>
              </a:rPr>
              <a:t>，從而扭轉二戰戰局的經歷</a:t>
            </a:r>
            <a:endParaRPr kumimoji="0" lang="zh-TW" altLang="en-US" sz="3000" b="1" dirty="0">
              <a:solidFill>
                <a:srgbClr val="FFAF00"/>
              </a:solidFill>
              <a:latin typeface="Microsoft JhengHei" charset="0"/>
              <a:ea typeface="Microsoft JhengHei" charset="0"/>
              <a:cs typeface="Microsoft JhengHei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7779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集中式處理方式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://upload.wikimedia.org/wikipedia/commons/thumb/d/d3/IBM_Blue_Gene_P_supercomputer.jpg/300px-IBM_Blue_Gene_P_supercomput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960" y="856160"/>
            <a:ext cx="4165344" cy="36840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018853" y="1009204"/>
            <a:ext cx="30592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超級電腦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CPU</a:t>
            </a:r>
          </a:p>
          <a:p>
            <a:pPr marL="171450" lvl="1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Memory</a:t>
            </a:r>
          </a:p>
          <a:p>
            <a:pPr marL="171450" lvl="1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Storage</a:t>
            </a:r>
          </a:p>
          <a:p>
            <a:pPr marL="171450" lvl="1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缺點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成本高昂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可延展性低</a:t>
            </a:r>
          </a:p>
          <a:p>
            <a:pPr eaLnBrk="1" hangingPunct="1"/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139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分散式處理方式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18853" y="1009204"/>
            <a:ext cx="393118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建立叢集以將工作平行分散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(Horizontal Distribution) </a:t>
            </a:r>
          </a:p>
          <a:p>
            <a:pPr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單點故障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(Single Point Failure)</a:t>
            </a:r>
          </a:p>
          <a:p>
            <a:pPr marL="171450" lvl="1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透過應用程式管理分割導致失去參考完整性、交易或一致性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叢集授權價格高昂</a:t>
            </a:r>
          </a:p>
        </p:txBody>
      </p:sp>
      <p:pic>
        <p:nvPicPr>
          <p:cNvPr id="10" name="Picture 2" descr="https://www.palantir.com/wp-assets/wp-content/static/techblog/2008/10/pg-distri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1906" y="837854"/>
            <a:ext cx="3028950" cy="3876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980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傳統數據處理面臨問題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18853" y="1009204"/>
            <a:ext cx="744157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處理問題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單台機器可以處理的資料量級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 panose="020B0604020202020204" pitchFamily="34" charset="0"/>
              <a:buChar char="•"/>
            </a:pP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CPU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限制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會因為單台機器錯誤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(Single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Point Failure)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而造成所有工作失敗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(MPI)</a:t>
            </a:r>
          </a:p>
          <a:p>
            <a:pPr marL="171450" lvl="1" eaLnBrk="1" hangingPunct="1"/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儲存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使用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SAN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儲存分散式資料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514350" lvl="1" indent="-342900" eaLnBrk="1" hangingPunct="1">
              <a:buFont typeface="Arial" panose="020B0604020202020204" pitchFamily="34" charset="0"/>
              <a:buChar char="•"/>
            </a:pP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資料必須轉移到處理資料的每個機器上</a:t>
            </a:r>
          </a:p>
        </p:txBody>
      </p:sp>
    </p:spTree>
    <p:extLst>
      <p:ext uri="{BB962C8B-B14F-4D97-AF65-F5344CB8AC3E}">
        <p14:creationId xmlns="" xmlns:p14="http://schemas.microsoft.com/office/powerpoint/2010/main" val="202801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Hadoop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歷史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73" y="691071"/>
            <a:ext cx="6984776" cy="434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1982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Hadoop –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巨量資料解決方案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18853" y="1009204"/>
            <a:ext cx="744157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Apache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計畫 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205979" lvl="1" eaLnBrk="1" hangingPunct="1"/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–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由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Doug Cutting and Mike </a:t>
            </a:r>
            <a:r>
              <a:rPr kumimoji="0" lang="en-US" altLang="zh-TW" sz="2100" dirty="0" err="1">
                <a:solidFill>
                  <a:srgbClr val="000000"/>
                </a:solidFill>
                <a:latin typeface="Gill Sans" charset="0"/>
                <a:sym typeface="Gill Sans" charset="0"/>
              </a:rPr>
              <a:t>Cafarella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在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Yahoo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時所發起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endParaRPr kumimoji="0" lang="en-US" altLang="zh-TW" sz="9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特色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分散式主從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(Master/Slave)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架構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高容錯性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標準化量產硬體 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以</a:t>
            </a:r>
            <a:r>
              <a:rPr kumimoji="0" lang="en-US" altLang="zh-TW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Java </a:t>
            </a:r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撰寫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  <a:p>
            <a:pPr marL="171450" lvl="1" eaLnBrk="1" hangingPunct="1"/>
            <a:r>
              <a:rPr kumimoji="0" lang="zh-TW" altLang="en-US" sz="21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讓開發者專注於應用開發</a:t>
            </a:r>
            <a:endParaRPr kumimoji="0" lang="en-US" altLang="zh-TW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11" name="Picture 4" descr="http://www.datameer.com/images/technology/hadoop-pic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5322" y="2436952"/>
            <a:ext cx="3093977" cy="165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74761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資料儲存分散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9" name="Picture 2" descr="http://www2.psd100.com/icon/2013/09/1001/File-icon-0910125025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6065" y="1223998"/>
            <a:ext cx="1314450" cy="15247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向右箭號 9"/>
          <p:cNvSpPr/>
          <p:nvPr/>
        </p:nvSpPr>
        <p:spPr>
          <a:xfrm>
            <a:off x="4409115" y="1703282"/>
            <a:ext cx="514350" cy="397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209215" y="111007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580815" y="111007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228265" y="213877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599865" y="213877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49" y="1171742"/>
            <a:ext cx="389936" cy="61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49" y="2283277"/>
            <a:ext cx="389936" cy="47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906" y="1182101"/>
            <a:ext cx="361063" cy="6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906" y="2298674"/>
            <a:ext cx="361063" cy="48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http://www2.psd100.com/icon/2013/09/1001/File-icon-0910125025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6065" y="3275048"/>
            <a:ext cx="1314450" cy="15247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向右箭號 19"/>
          <p:cNvSpPr/>
          <p:nvPr/>
        </p:nvSpPr>
        <p:spPr>
          <a:xfrm>
            <a:off x="4409115" y="3760682"/>
            <a:ext cx="514350" cy="397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5266365" y="360562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637965" y="3605620"/>
            <a:ext cx="1143000" cy="7623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pic>
        <p:nvPicPr>
          <p:cNvPr id="23" name="Picture 2" descr="http://www2.psd100.com/icon/2013/09/1001/File-icon-0910125025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2885" y="3647909"/>
            <a:ext cx="571500" cy="6629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2.psd100.com/icon/2013/09/1001/File-icon-0910125025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3715" y="3647909"/>
            <a:ext cx="571500" cy="6629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997870" y="1536727"/>
            <a:ext cx="1915333" cy="819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eaLnBrk="1" hangingPunct="1"/>
            <a:r>
              <a:rPr kumimoji="0" lang="zh-TW" altLang="en-US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資料分割 </a:t>
            </a:r>
            <a:r>
              <a:rPr kumimoji="0" lang="en-US" altLang="zh-TW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(Striping)</a:t>
            </a:r>
          </a:p>
          <a:p>
            <a:pPr eaLnBrk="1" hangingPunct="1"/>
            <a:r>
              <a:rPr kumimoji="0" lang="zh-TW" altLang="en-US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提升讀取</a:t>
            </a:r>
            <a:r>
              <a:rPr kumimoji="0" lang="en-US" altLang="zh-TW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/</a:t>
            </a:r>
            <a:r>
              <a:rPr kumimoji="0" lang="zh-TW" altLang="en-US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寫入速度</a:t>
            </a:r>
            <a:endParaRPr kumimoji="0" lang="en-US" altLang="zh-TW" sz="1575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eaLnBrk="1" hangingPunct="1"/>
            <a:r>
              <a:rPr kumimoji="0" lang="en-US" altLang="zh-TW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RAID 0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18073" y="3605620"/>
            <a:ext cx="2074928" cy="8194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eaLnBrk="1" hangingPunct="1"/>
            <a:r>
              <a:rPr kumimoji="0" lang="zh-TW" altLang="en-US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資料鏡像 </a:t>
            </a:r>
            <a:r>
              <a:rPr kumimoji="0" lang="en-US" altLang="zh-TW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(Mirroring)</a:t>
            </a:r>
          </a:p>
          <a:p>
            <a:pPr eaLnBrk="1" hangingPunct="1"/>
            <a:r>
              <a:rPr kumimoji="0" lang="zh-TW" altLang="en-US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資料備援</a:t>
            </a:r>
            <a:endParaRPr kumimoji="0" lang="en-US" altLang="zh-TW" sz="1575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sym typeface="Gill Sans" charset="0"/>
            </a:endParaRPr>
          </a:p>
          <a:p>
            <a:pPr eaLnBrk="1" hangingPunct="1"/>
            <a:r>
              <a:rPr kumimoji="0" lang="en-US" altLang="zh-TW" sz="1575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RAID 1</a:t>
            </a:r>
          </a:p>
        </p:txBody>
      </p:sp>
    </p:spTree>
    <p:extLst>
      <p:ext uri="{BB962C8B-B14F-4D97-AF65-F5344CB8AC3E}">
        <p14:creationId xmlns="" xmlns:p14="http://schemas.microsoft.com/office/powerpoint/2010/main" val="3323131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altLang="zh-TW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Hadoop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資料運作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80773" y="612900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7" name="Picture 2" descr="http://www2.psd100.com/icon/2013/09/1001/File-icon-0910125025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709" y="2265097"/>
            <a:ext cx="1180170" cy="129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向右箭號 27"/>
          <p:cNvSpPr/>
          <p:nvPr/>
        </p:nvSpPr>
        <p:spPr>
          <a:xfrm>
            <a:off x="2987824" y="2802899"/>
            <a:ext cx="844471" cy="457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579593" y="2034521"/>
            <a:ext cx="189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00" dirty="0">
                <a:solidFill>
                  <a:srgbClr val="000000"/>
                </a:solidFill>
                <a:latin typeface="微軟正黑體" pitchFamily="34" charset="-120"/>
                <a:sym typeface="Gill Sans" charset="0"/>
              </a:rPr>
              <a:t>串流存取</a:t>
            </a:r>
            <a:endParaRPr kumimoji="0" lang="en-US" altLang="zh-TW" sz="1500" dirty="0">
              <a:solidFill>
                <a:srgbClr val="000000"/>
              </a:solidFill>
              <a:latin typeface="微軟正黑體" pitchFamily="34" charset="-120"/>
              <a:sym typeface="Gill Sans" charset="0"/>
            </a:endParaRPr>
          </a:p>
          <a:p>
            <a:pPr algn="ctr" eaLnBrk="1" hangingPunct="1"/>
            <a:r>
              <a:rPr kumimoji="0" lang="en-US" altLang="zh-TW" sz="1500" dirty="0">
                <a:solidFill>
                  <a:srgbClr val="000000"/>
                </a:solidFill>
                <a:latin typeface="微軟正黑體" pitchFamily="34" charset="-120"/>
                <a:sym typeface="Gill Sans" charset="0"/>
              </a:rPr>
              <a:t>(Streaming Access)</a:t>
            </a:r>
            <a:endParaRPr kumimoji="0" lang="zh-TW" altLang="en-US" sz="1500" dirty="0">
              <a:solidFill>
                <a:srgbClr val="000000"/>
              </a:solidFill>
              <a:latin typeface="微軟正黑體" pitchFamily="34" charset="-120"/>
              <a:sym typeface="Gill Sans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4492347" y="1809750"/>
            <a:ext cx="1424353" cy="8763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511397" y="3436254"/>
            <a:ext cx="1424353" cy="8763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469483" y="3534473"/>
            <a:ext cx="588624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575" dirty="0">
                <a:solidFill>
                  <a:srgbClr val="000000"/>
                </a:solidFill>
                <a:latin typeface="ヒラギノ角ゴ ProN W3"/>
                <a:ea typeface="+mj-ea"/>
                <a:sym typeface="Gill Sans" charset="0"/>
              </a:rPr>
              <a:t>檔案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1449" y="1880386"/>
            <a:ext cx="274230" cy="7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008" y="3539808"/>
            <a:ext cx="300892" cy="692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圓角矩形 34"/>
          <p:cNvSpPr/>
          <p:nvPr/>
        </p:nvSpPr>
        <p:spPr>
          <a:xfrm>
            <a:off x="6044922" y="1821546"/>
            <a:ext cx="1424353" cy="8763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6063972" y="3448050"/>
            <a:ext cx="1424353" cy="8763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000000"/>
              </a:solidFill>
              <a:sym typeface="Gill Sans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522" y="3560497"/>
            <a:ext cx="274230" cy="7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2376" y="1925054"/>
            <a:ext cx="300892" cy="692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521" y="1900601"/>
            <a:ext cx="274230" cy="7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5472" y="3565208"/>
            <a:ext cx="300892" cy="692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 descr="https://cdn2.iconfinder.com/data/icons/computer-hardware-3/170/Layer_11-01-51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235892" y="1553076"/>
            <a:ext cx="479783" cy="513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https://cdn2.iconfinder.com/data/icons/computer-hardware-3/170/Layer_11-01-51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879354" y="1521173"/>
            <a:ext cx="479783" cy="513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https://cdn2.iconfinder.com/data/icons/computer-hardware-3/170/Layer_11-01-51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285812" y="3321954"/>
            <a:ext cx="479783" cy="513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https://cdn2.iconfinder.com/data/icons/computer-hardware-3/170/Layer_11-01-51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902725" y="3321954"/>
            <a:ext cx="479783" cy="513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5418269" y="859420"/>
            <a:ext cx="133882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eaLnBrk="1" hangingPunct="1"/>
            <a:r>
              <a:rPr kumimoji="0" lang="zh-TW" altLang="en-US" sz="18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sym typeface="Gill Sans" charset="0"/>
              </a:rPr>
              <a:t>本地端計算</a:t>
            </a:r>
          </a:p>
        </p:txBody>
      </p:sp>
      <p:sp>
        <p:nvSpPr>
          <p:cNvPr id="46" name="上-下雙向箭號 45"/>
          <p:cNvSpPr/>
          <p:nvPr/>
        </p:nvSpPr>
        <p:spPr>
          <a:xfrm>
            <a:off x="4995309" y="2785842"/>
            <a:ext cx="150446" cy="47170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47" name="上-下雙向箭號 46"/>
          <p:cNvSpPr/>
          <p:nvPr/>
        </p:nvSpPr>
        <p:spPr>
          <a:xfrm>
            <a:off x="6556058" y="2802899"/>
            <a:ext cx="150446" cy="47170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48" name="上-下雙向箭號 47"/>
          <p:cNvSpPr/>
          <p:nvPr/>
        </p:nvSpPr>
        <p:spPr>
          <a:xfrm rot="2700000">
            <a:off x="5802108" y="2799701"/>
            <a:ext cx="160971" cy="440865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49" name="上-下雙向箭號 48"/>
          <p:cNvSpPr/>
          <p:nvPr/>
        </p:nvSpPr>
        <p:spPr>
          <a:xfrm rot="8100000">
            <a:off x="5799544" y="2815103"/>
            <a:ext cx="150446" cy="471708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50" name="上-下雙向箭號 49"/>
          <p:cNvSpPr/>
          <p:nvPr/>
        </p:nvSpPr>
        <p:spPr>
          <a:xfrm rot="5400000">
            <a:off x="5814860" y="2051012"/>
            <a:ext cx="160971" cy="440865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  <p:sp>
        <p:nvSpPr>
          <p:cNvPr id="51" name="上-下雙向箭號 50"/>
          <p:cNvSpPr/>
          <p:nvPr/>
        </p:nvSpPr>
        <p:spPr>
          <a:xfrm rot="5400000">
            <a:off x="5823986" y="3665769"/>
            <a:ext cx="160973" cy="440865"/>
          </a:xfrm>
          <a:prstGeom prst="up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kumimoji="0" lang="zh-TW" altLang="en-US" sz="1575">
              <a:solidFill>
                <a:srgbClr val="FFFFFF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8459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417862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資料科學步驟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/>
        </p:nvGraphicFramePr>
        <p:xfrm>
          <a:off x="35496" y="693638"/>
          <a:ext cx="8784976" cy="442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圓角矩形 8"/>
          <p:cNvSpPr/>
          <p:nvPr/>
        </p:nvSpPr>
        <p:spPr bwMode="auto">
          <a:xfrm>
            <a:off x="4283968" y="1861543"/>
            <a:ext cx="2636057" cy="864096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zh-TW" altLang="en-US" sz="5600">
              <a:solidFill>
                <a:srgbClr val="000000"/>
              </a:solidFill>
              <a:latin typeface="Gill Sans" charset="0"/>
              <a:ea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7917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數據分析語言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4" name="圖片 3" descr="Screen Shot 2017-01-13 at 3.08.2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771550"/>
            <a:ext cx="7227374" cy="42279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7833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9667" y="2201838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zh-TW" altLang="en-US" sz="2100" baseline="300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 </a:t>
            </a:r>
            <a:endParaRPr kumimoji="0" lang="zh-TW" altLang="en-US" sz="21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12"/>
          <p:cNvSpPr>
            <a:spLocks/>
          </p:cNvSpPr>
          <p:nvPr/>
        </p:nvSpPr>
        <p:spPr bwMode="auto">
          <a:xfrm>
            <a:off x="1597819" y="12347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r>
              <a:rPr kumimoji="0"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 </a:t>
            </a:r>
            <a:r>
              <a:rPr kumimoji="0" lang="zh-TW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Bebas Neue" charset="0"/>
              </a:rPr>
              <a:t>數據分析語言</a:t>
            </a:r>
            <a:endParaRPr kumimoji="0" 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Bebas Neue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98935" y="627534"/>
            <a:ext cx="7164586" cy="0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/>
            <a:endParaRPr kumimoji="0" lang="en-US" sz="2100">
              <a:solidFill>
                <a:srgbClr val="000000"/>
              </a:solidFill>
              <a:latin typeface="微軟正黑體" panose="020B0604030504040204" pitchFamily="34" charset="-120"/>
              <a:sym typeface="Gill Sans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217" y="4728577"/>
            <a:ext cx="447190" cy="393207"/>
          </a:xfrm>
          <a:prstGeom prst="rect">
            <a:avLst/>
          </a:prstGeom>
        </p:spPr>
      </p:pic>
      <p:pic>
        <p:nvPicPr>
          <p:cNvPr id="2" name="圖片 1" descr="Screen Shot 2017-01-13 at 4.49.12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059582"/>
            <a:ext cx="7701057" cy="3531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32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Custom 24">
      <a:dk1>
        <a:srgbClr val="000000"/>
      </a:dk1>
      <a:lt1>
        <a:srgbClr val="FFFFFF"/>
      </a:lt1>
      <a:dk2>
        <a:srgbClr val="FF8200"/>
      </a:dk2>
      <a:lt2>
        <a:srgbClr val="737373"/>
      </a:lt2>
      <a:accent1>
        <a:srgbClr val="FF5A00"/>
      </a:accent1>
      <a:accent2>
        <a:srgbClr val="FFAF00"/>
      </a:accent2>
      <a:accent3>
        <a:srgbClr val="FFC800"/>
      </a:accent3>
      <a:accent4>
        <a:srgbClr val="3C3C3C"/>
      </a:accent4>
      <a:accent5>
        <a:srgbClr val="828282"/>
      </a:accent5>
      <a:accent6>
        <a:srgbClr val="C8C8C8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19083</TotalTime>
  <Words>3377</Words>
  <Application>Microsoft Office PowerPoint</Application>
  <PresentationFormat>如螢幕大小 (16:9)</PresentationFormat>
  <Paragraphs>605</Paragraphs>
  <Slides>124</Slides>
  <Notes>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124</vt:i4>
      </vt:variant>
    </vt:vector>
  </HeadingPairs>
  <TitlesOfParts>
    <vt:vector size="125" baseType="lpstr">
      <vt:lpstr>Title &amp; Subtitle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課程簡介</vt:lpstr>
      <vt:lpstr>課程簡介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投影片 63</vt:lpstr>
      <vt:lpstr>投影片 64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  <vt:lpstr>投影片 72</vt:lpstr>
      <vt:lpstr>投影片 73</vt:lpstr>
      <vt:lpstr>投影片 74</vt:lpstr>
      <vt:lpstr>投影片 75</vt:lpstr>
      <vt:lpstr>投影片 76</vt:lpstr>
      <vt:lpstr>投影片 77</vt:lpstr>
      <vt:lpstr>投影片 78</vt:lpstr>
      <vt:lpstr>投影片 79</vt:lpstr>
      <vt:lpstr>投影片 80</vt:lpstr>
      <vt:lpstr>投影片 81</vt:lpstr>
      <vt:lpstr>投影片 82</vt:lpstr>
      <vt:lpstr>投影片 83</vt:lpstr>
      <vt:lpstr>投影片 84</vt:lpstr>
      <vt:lpstr>投影片 85</vt:lpstr>
      <vt:lpstr>投影片 86</vt:lpstr>
      <vt:lpstr>投影片 87</vt:lpstr>
      <vt:lpstr>投影片 88</vt:lpstr>
      <vt:lpstr>投影片 89</vt:lpstr>
      <vt:lpstr>投影片 90</vt:lpstr>
      <vt:lpstr>投影片 91</vt:lpstr>
      <vt:lpstr>投影片 92</vt:lpstr>
      <vt:lpstr>投影片 93</vt:lpstr>
      <vt:lpstr>投影片 94</vt:lpstr>
      <vt:lpstr>投影片 95</vt:lpstr>
      <vt:lpstr>投影片 96</vt:lpstr>
      <vt:lpstr>投影片 97</vt:lpstr>
      <vt:lpstr>投影片 98</vt:lpstr>
      <vt:lpstr>投影片 99</vt:lpstr>
      <vt:lpstr>投影片 100</vt:lpstr>
      <vt:lpstr>投影片 101</vt:lpstr>
      <vt:lpstr>投影片 102</vt:lpstr>
      <vt:lpstr>投影片 103</vt:lpstr>
      <vt:lpstr>投影片 104</vt:lpstr>
      <vt:lpstr>投影片 105</vt:lpstr>
      <vt:lpstr>投影片 106</vt:lpstr>
      <vt:lpstr>投影片 107</vt:lpstr>
      <vt:lpstr>投影片 108</vt:lpstr>
      <vt:lpstr>投影片 109</vt:lpstr>
      <vt:lpstr>投影片 110</vt:lpstr>
      <vt:lpstr>投影片 111</vt:lpstr>
      <vt:lpstr>投影片 112</vt:lpstr>
      <vt:lpstr>投影片 113</vt:lpstr>
      <vt:lpstr>投影片 114</vt:lpstr>
      <vt:lpstr>投影片 115</vt:lpstr>
      <vt:lpstr>投影片 116</vt:lpstr>
      <vt:lpstr>投影片 117</vt:lpstr>
      <vt:lpstr>投影片 118</vt:lpstr>
      <vt:lpstr>投影片 119</vt:lpstr>
      <vt:lpstr>投影片 120</vt:lpstr>
      <vt:lpstr>投影片 121</vt:lpstr>
      <vt:lpstr>投影片 122</vt:lpstr>
      <vt:lpstr>投影片 123</vt:lpstr>
      <vt:lpstr>投影片 124</vt:lpstr>
    </vt:vector>
  </TitlesOfParts>
  <Company>BenQ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OscarHTHuang</cp:lastModifiedBy>
  <cp:revision>816</cp:revision>
  <dcterms:created xsi:type="dcterms:W3CDTF">2011-02-08T02:08:58Z</dcterms:created>
  <dcterms:modified xsi:type="dcterms:W3CDTF">2018-10-18T02:14:23Z</dcterms:modified>
</cp:coreProperties>
</file>